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1"/>
  </p:notesMasterIdLst>
  <p:handoutMasterIdLst>
    <p:handoutMasterId r:id="rId22"/>
  </p:handoutMasterIdLst>
  <p:sldIdLst>
    <p:sldId id="256" r:id="rId4"/>
    <p:sldId id="401" r:id="rId5"/>
    <p:sldId id="260" r:id="rId6"/>
    <p:sldId id="258" r:id="rId7"/>
    <p:sldId id="407" r:id="rId8"/>
    <p:sldId id="409" r:id="rId9"/>
    <p:sldId id="408" r:id="rId10"/>
    <p:sldId id="261" r:id="rId11"/>
    <p:sldId id="262" r:id="rId12"/>
    <p:sldId id="264" r:id="rId13"/>
    <p:sldId id="341" r:id="rId14"/>
    <p:sldId id="274" r:id="rId15"/>
    <p:sldId id="347" r:id="rId16"/>
    <p:sldId id="259" r:id="rId17"/>
    <p:sldId id="342" r:id="rId18"/>
    <p:sldId id="343" r:id="rId19"/>
    <p:sldId id="399" r:id="rId20"/>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765" autoAdjust="0"/>
  </p:normalViewPr>
  <p:slideViewPr>
    <p:cSldViewPr snapToGrid="0">
      <p:cViewPr varScale="1">
        <p:scale>
          <a:sx n="95" d="100"/>
          <a:sy n="95" d="100"/>
        </p:scale>
        <p:origin x="20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F6E29AE-0F73-403B-9855-133AC5DEF4C5}"/>
              </a:ext>
            </a:extLst>
          </p:cNvPr>
          <p:cNvSpPr>
            <a:spLocks noGrp="1"/>
          </p:cNvSpPr>
          <p:nvPr>
            <p:ph type="hdr" sz="quarter"/>
          </p:nvPr>
        </p:nvSpPr>
        <p:spPr>
          <a:xfrm>
            <a:off x="0" y="1"/>
            <a:ext cx="2949990" cy="497969"/>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FA30D0-8CF4-4984-A653-F6F5CE1CB728}"/>
              </a:ext>
            </a:extLst>
          </p:cNvPr>
          <p:cNvSpPr>
            <a:spLocks noGrp="1"/>
          </p:cNvSpPr>
          <p:nvPr>
            <p:ph type="dt" sz="quarter" idx="1"/>
          </p:nvPr>
        </p:nvSpPr>
        <p:spPr>
          <a:xfrm>
            <a:off x="3855689" y="1"/>
            <a:ext cx="2949990" cy="497969"/>
          </a:xfrm>
          <a:prstGeom prst="rect">
            <a:avLst/>
          </a:prstGeom>
        </p:spPr>
        <p:txBody>
          <a:bodyPr vert="horz" lIns="88340" tIns="44170" rIns="88340" bIns="44170" rtlCol="0"/>
          <a:lstStyle>
            <a:lvl1pPr algn="r">
              <a:defRPr sz="1200"/>
            </a:lvl1pPr>
          </a:lstStyle>
          <a:p>
            <a:fld id="{3AED4FF9-5D63-4C32-9733-C895F3B0A0F4}" type="datetimeFigureOut">
              <a:rPr kumimoji="1" lang="ja-JP" altLang="en-US" smtClean="0"/>
              <a:t>2024/10/25</a:t>
            </a:fld>
            <a:endParaRPr kumimoji="1" lang="ja-JP" altLang="en-US"/>
          </a:p>
        </p:txBody>
      </p:sp>
      <p:sp>
        <p:nvSpPr>
          <p:cNvPr id="4" name="フッター プレースホルダー 3">
            <a:extLst>
              <a:ext uri="{FF2B5EF4-FFF2-40B4-BE49-F238E27FC236}">
                <a16:creationId xmlns:a16="http://schemas.microsoft.com/office/drawing/2014/main" id="{BE378A65-D008-4909-A50A-87EA6F80EC99}"/>
              </a:ext>
            </a:extLst>
          </p:cNvPr>
          <p:cNvSpPr>
            <a:spLocks noGrp="1"/>
          </p:cNvSpPr>
          <p:nvPr>
            <p:ph type="ftr" sz="quarter" idx="2"/>
          </p:nvPr>
        </p:nvSpPr>
        <p:spPr>
          <a:xfrm>
            <a:off x="0" y="9441369"/>
            <a:ext cx="2949990" cy="497969"/>
          </a:xfrm>
          <a:prstGeom prst="rect">
            <a:avLst/>
          </a:prstGeom>
        </p:spPr>
        <p:txBody>
          <a:bodyPr vert="horz" lIns="88340" tIns="44170" rIns="88340" bIns="441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A14FDB0-5F4F-4421-BD72-1EA5B2A206F5}"/>
              </a:ext>
            </a:extLst>
          </p:cNvPr>
          <p:cNvSpPr>
            <a:spLocks noGrp="1"/>
          </p:cNvSpPr>
          <p:nvPr>
            <p:ph type="sldNum" sz="quarter" idx="3"/>
          </p:nvPr>
        </p:nvSpPr>
        <p:spPr>
          <a:xfrm>
            <a:off x="3855689" y="9441369"/>
            <a:ext cx="2949990" cy="497969"/>
          </a:xfrm>
          <a:prstGeom prst="rect">
            <a:avLst/>
          </a:prstGeom>
        </p:spPr>
        <p:txBody>
          <a:bodyPr vert="horz" lIns="88340" tIns="44170" rIns="88340" bIns="44170" rtlCol="0" anchor="b"/>
          <a:lstStyle>
            <a:lvl1pPr algn="r">
              <a:defRPr sz="1200"/>
            </a:lvl1pPr>
          </a:lstStyle>
          <a:p>
            <a:fld id="{BE445944-FFD7-4D5A-BBED-7B3E3C98AB71}" type="slidenum">
              <a:rPr kumimoji="1" lang="ja-JP" altLang="en-US" smtClean="0"/>
              <a:t>‹#›</a:t>
            </a:fld>
            <a:endParaRPr kumimoji="1" lang="ja-JP" altLang="en-US"/>
          </a:p>
        </p:txBody>
      </p:sp>
    </p:spTree>
    <p:extLst>
      <p:ext uri="{BB962C8B-B14F-4D97-AF65-F5344CB8AC3E}">
        <p14:creationId xmlns:p14="http://schemas.microsoft.com/office/powerpoint/2010/main" val="2670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0529" cy="497524"/>
          </a:xfrm>
          <a:prstGeom prst="rect">
            <a:avLst/>
          </a:prstGeom>
        </p:spPr>
        <p:txBody>
          <a:bodyPr vert="horz" lIns="91545" tIns="45773" rIns="91545" bIns="45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084" y="1"/>
            <a:ext cx="2950529" cy="497524"/>
          </a:xfrm>
          <a:prstGeom prst="rect">
            <a:avLst/>
          </a:prstGeom>
        </p:spPr>
        <p:txBody>
          <a:bodyPr vert="horz" lIns="91545" tIns="45773" rIns="91545" bIns="45773" rtlCol="0"/>
          <a:lstStyle>
            <a:lvl1pPr algn="r">
              <a:defRPr sz="1300"/>
            </a:lvl1pPr>
          </a:lstStyle>
          <a:p>
            <a:fld id="{A436FDAE-C66F-45BA-9DA8-F754324A5845}" type="datetimeFigureOut">
              <a:rPr kumimoji="1" lang="ja-JP" altLang="en-US" smtClean="0"/>
              <a:t>2024/10/25</a:t>
            </a:fld>
            <a:endParaRPr kumimoji="1" lang="ja-JP" altLang="en-US"/>
          </a:p>
        </p:txBody>
      </p:sp>
      <p:sp>
        <p:nvSpPr>
          <p:cNvPr id="4" name="スライド イメージ プレースホルダー 3"/>
          <p:cNvSpPr>
            <a:spLocks noGrp="1" noRot="1" noChangeAspect="1"/>
          </p:cNvSpPr>
          <p:nvPr>
            <p:ph type="sldImg" idx="2"/>
          </p:nvPr>
        </p:nvSpPr>
        <p:spPr>
          <a:xfrm>
            <a:off x="1168400" y="1241425"/>
            <a:ext cx="4470400" cy="3354388"/>
          </a:xfrm>
          <a:prstGeom prst="rect">
            <a:avLst/>
          </a:prstGeom>
          <a:noFill/>
          <a:ln w="12700">
            <a:solidFill>
              <a:prstClr val="black"/>
            </a:solidFill>
          </a:ln>
        </p:spPr>
        <p:txBody>
          <a:bodyPr vert="horz" lIns="91545" tIns="45773" rIns="91545" bIns="45773" rtlCol="0" anchor="ctr"/>
          <a:lstStyle/>
          <a:p>
            <a:endParaRPr lang="ja-JP" altLang="en-US"/>
          </a:p>
        </p:txBody>
      </p:sp>
      <p:sp>
        <p:nvSpPr>
          <p:cNvPr id="5" name="ノート プレースホルダー 4"/>
          <p:cNvSpPr>
            <a:spLocks noGrp="1"/>
          </p:cNvSpPr>
          <p:nvPr>
            <p:ph type="body" sz="quarter" idx="3"/>
          </p:nvPr>
        </p:nvSpPr>
        <p:spPr>
          <a:xfrm>
            <a:off x="680403" y="4782901"/>
            <a:ext cx="5446397" cy="3913426"/>
          </a:xfrm>
          <a:prstGeom prst="rect">
            <a:avLst/>
          </a:prstGeom>
        </p:spPr>
        <p:txBody>
          <a:bodyPr vert="horz" lIns="91545" tIns="45773" rIns="91545" bIns="45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1815"/>
            <a:ext cx="2950529" cy="497524"/>
          </a:xfrm>
          <a:prstGeom prst="rect">
            <a:avLst/>
          </a:prstGeom>
        </p:spPr>
        <p:txBody>
          <a:bodyPr vert="horz" lIns="91545" tIns="45773" rIns="91545" bIns="45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084" y="9441815"/>
            <a:ext cx="2950529" cy="497524"/>
          </a:xfrm>
          <a:prstGeom prst="rect">
            <a:avLst/>
          </a:prstGeom>
        </p:spPr>
        <p:txBody>
          <a:bodyPr vert="horz" lIns="91545" tIns="45773" rIns="91545" bIns="45773" rtlCol="0" anchor="b"/>
          <a:lstStyle>
            <a:lvl1pPr algn="r">
              <a:defRPr sz="1300"/>
            </a:lvl1pPr>
          </a:lstStyle>
          <a:p>
            <a:fld id="{2B7BD0D9-BF76-472E-9637-9981A1358A71}" type="slidenum">
              <a:rPr kumimoji="1" lang="ja-JP" altLang="en-US" smtClean="0"/>
              <a:t>‹#›</a:t>
            </a:fld>
            <a:endParaRPr kumimoji="1" lang="ja-JP" altLang="en-US"/>
          </a:p>
        </p:txBody>
      </p:sp>
    </p:spTree>
    <p:extLst>
      <p:ext uri="{BB962C8B-B14F-4D97-AF65-F5344CB8AC3E}">
        <p14:creationId xmlns:p14="http://schemas.microsoft.com/office/powerpoint/2010/main" val="811914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3</a:t>
            </a:fld>
            <a:endParaRPr kumimoji="1" lang="ja-JP" altLang="en-US"/>
          </a:p>
        </p:txBody>
      </p:sp>
    </p:spTree>
    <p:extLst>
      <p:ext uri="{BB962C8B-B14F-4D97-AF65-F5344CB8AC3E}">
        <p14:creationId xmlns:p14="http://schemas.microsoft.com/office/powerpoint/2010/main" val="8093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6</a:t>
            </a:fld>
            <a:endParaRPr kumimoji="1" lang="ja-JP" altLang="en-US"/>
          </a:p>
        </p:txBody>
      </p:sp>
    </p:spTree>
    <p:extLst>
      <p:ext uri="{BB962C8B-B14F-4D97-AF65-F5344CB8AC3E}">
        <p14:creationId xmlns:p14="http://schemas.microsoft.com/office/powerpoint/2010/main" val="154597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7</a:t>
            </a:fld>
            <a:endParaRPr kumimoji="1" lang="ja-JP" altLang="en-US"/>
          </a:p>
        </p:txBody>
      </p:sp>
    </p:spTree>
    <p:extLst>
      <p:ext uri="{BB962C8B-B14F-4D97-AF65-F5344CB8AC3E}">
        <p14:creationId xmlns:p14="http://schemas.microsoft.com/office/powerpoint/2010/main" val="134603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10</a:t>
            </a:fld>
            <a:endParaRPr kumimoji="1" lang="ja-JP" altLang="en-US"/>
          </a:p>
        </p:txBody>
      </p:sp>
    </p:spTree>
    <p:extLst>
      <p:ext uri="{BB962C8B-B14F-4D97-AF65-F5344CB8AC3E}">
        <p14:creationId xmlns:p14="http://schemas.microsoft.com/office/powerpoint/2010/main" val="35645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1" y="2438403"/>
            <a:ext cx="9009185"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52" name="Rectangle 12"/>
          <p:cNvSpPr>
            <a:spLocks noGrp="1" noChangeArrowheads="1"/>
          </p:cNvSpPr>
          <p:nvPr>
            <p:ph type="ctrTitle"/>
          </p:nvPr>
        </p:nvSpPr>
        <p:spPr>
          <a:xfrm>
            <a:off x="1364474" y="1676400"/>
            <a:ext cx="7042550"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2024/10/25</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996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911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40"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8"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15493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539552" y="2438400"/>
            <a:ext cx="846963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72000">
                  <a:srgbClr val="999999"/>
                </a:gs>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1907704" y="1676400"/>
            <a:ext cx="6307216"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2024/10/25</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35249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297" y="1398510"/>
            <a:ext cx="8343406" cy="4838802"/>
          </a:xfrm>
        </p:spPr>
        <p:txBody>
          <a:bodyPr/>
          <a:lstStyle>
            <a:lvl1pPr>
              <a:buSzPct val="80000"/>
              <a:defRPr sz="3200"/>
            </a:lvl1pPr>
            <a:lvl2pPr>
              <a:buSzPct val="75000"/>
              <a:defRPr sz="2800"/>
            </a:lvl2pPr>
            <a:lvl3pPr>
              <a:buSzPct val="70000"/>
              <a:defRPr sz="2400"/>
            </a:lvl3pPr>
            <a:lvl4pPr>
              <a:buSzPct val="70000"/>
              <a:defRPr sz="2000"/>
            </a:lvl4pPr>
            <a:lvl5pPr>
              <a:buSzPct val="70000"/>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7" y="332656"/>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pic>
        <p:nvPicPr>
          <p:cNvPr id="20" name="図 19" descr="テキスト, 挿絵 が含まれている画像&#10;&#10;自動的に生成された説明">
            <a:extLst>
              <a:ext uri="{FF2B5EF4-FFF2-40B4-BE49-F238E27FC236}">
                <a16:creationId xmlns:a16="http://schemas.microsoft.com/office/drawing/2014/main" id="{A892B6B8-EE86-4EC7-BAF5-467CB113E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2736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921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96572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3359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37211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047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1846"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1280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417" y="1577256"/>
            <a:ext cx="7984384" cy="4660055"/>
          </a:xfrm>
        </p:spPr>
        <p:txBody>
          <a:bodyPr/>
          <a:lstStyle>
            <a:lvl1pPr>
              <a:buClr>
                <a:srgbClr val="FF0000"/>
              </a:buClr>
              <a:buSzPct val="100000"/>
              <a:defRPr/>
            </a:lvl1pPr>
            <a:lvl2pPr>
              <a:buClr>
                <a:schemeClr val="accent2">
                  <a:lumMod val="75000"/>
                </a:schemeClr>
              </a:buClr>
              <a:buSzPct val="100000"/>
              <a:defRPr/>
            </a:lvl2pPr>
            <a:lvl3pPr>
              <a:buSzPct val="100000"/>
              <a:defRPr/>
            </a:lvl3pPr>
            <a:lvl4pPr>
              <a:buSzPct val="100000"/>
              <a:defRPr/>
            </a:lvl4pPr>
            <a:lvl5pPr>
              <a:buSzPct val="100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8" y="332657"/>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spTree>
    <p:extLst>
      <p:ext uri="{BB962C8B-B14F-4D97-AF65-F5344CB8AC3E}">
        <p14:creationId xmlns:p14="http://schemas.microsoft.com/office/powerpoint/2010/main" val="325858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846"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59"/>
            <a:ext cx="5486400" cy="345881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53624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92596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39"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7"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1715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20ABC-E312-48D9-852E-85AD8AEF98FE}" type="datetimeFigureOut">
              <a:rPr kumimoji="1" lang="ja-JP" altLang="en-US" smtClean="0"/>
              <a:t>2024/10/25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52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824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D4350-0632-4F67-B357-AFC21C62564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1105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1116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34882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0426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652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769"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45562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6AA2A1-C9A8-42DC-AF5F-29D58FE3A81E}"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4836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FC28B6-2144-4760-B3DF-18C646FA52B1}"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74789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09242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93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1397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701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7649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06822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5242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92625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457201" y="2174875"/>
            <a:ext cx="4040066"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45271" y="2174875"/>
            <a:ext cx="4041531"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8467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49157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4651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lstStyle>
            <a:lvl1pPr algn="l">
              <a:defRPr sz="1385"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3"/>
            <a:ext cx="5111262"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3482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385"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61"/>
            <a:ext cx="5486400" cy="3458815"/>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39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150329" y="214315"/>
            <a:ext cx="7794380"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4826" name="Rectangle 10"/>
          <p:cNvSpPr>
            <a:spLocks noGrp="1" noChangeArrowheads="1"/>
          </p:cNvSpPr>
          <p:nvPr>
            <p:ph type="body" idx="1"/>
          </p:nvPr>
        </p:nvSpPr>
        <p:spPr bwMode="auto">
          <a:xfrm>
            <a:off x="702416" y="1677270"/>
            <a:ext cx="8041287" cy="45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2"/>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69">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8" y="332657"/>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2199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047">
          <a:solidFill>
            <a:schemeClr val="tx2"/>
          </a:solidFill>
          <a:latin typeface="+mj-lt"/>
          <a:ea typeface="+mj-ea"/>
          <a:cs typeface="+mj-cs"/>
        </a:defRPr>
      </a:lvl1pPr>
      <a:lvl2pPr algn="l" rtl="0" eaLnBrk="1" fontAlgn="base" hangingPunct="1">
        <a:spcBef>
          <a:spcPct val="0"/>
        </a:spcBef>
        <a:spcAft>
          <a:spcPct val="0"/>
        </a:spcAft>
        <a:defRPr kumimoji="1" sz="3047">
          <a:solidFill>
            <a:schemeClr val="tx2"/>
          </a:solidFill>
          <a:latin typeface="Tahoma" pitchFamily="34" charset="0"/>
        </a:defRPr>
      </a:lvl2pPr>
      <a:lvl3pPr algn="l" rtl="0" eaLnBrk="1" fontAlgn="base" hangingPunct="1">
        <a:spcBef>
          <a:spcPct val="0"/>
        </a:spcBef>
        <a:spcAft>
          <a:spcPct val="0"/>
        </a:spcAft>
        <a:defRPr kumimoji="1" sz="3047">
          <a:solidFill>
            <a:schemeClr val="tx2"/>
          </a:solidFill>
          <a:latin typeface="Tahoma" pitchFamily="34" charset="0"/>
        </a:defRPr>
      </a:lvl3pPr>
      <a:lvl4pPr algn="l" rtl="0" eaLnBrk="1" fontAlgn="base" hangingPunct="1">
        <a:spcBef>
          <a:spcPct val="0"/>
        </a:spcBef>
        <a:spcAft>
          <a:spcPct val="0"/>
        </a:spcAft>
        <a:defRPr kumimoji="1" sz="3047">
          <a:solidFill>
            <a:schemeClr val="tx2"/>
          </a:solidFill>
          <a:latin typeface="Tahoma" pitchFamily="34" charset="0"/>
        </a:defRPr>
      </a:lvl4pPr>
      <a:lvl5pPr algn="l" rtl="0" eaLnBrk="1" fontAlgn="base" hangingPunct="1">
        <a:spcBef>
          <a:spcPct val="0"/>
        </a:spcBef>
        <a:spcAft>
          <a:spcPct val="0"/>
        </a:spcAft>
        <a:defRPr kumimoji="1" sz="3047">
          <a:solidFill>
            <a:schemeClr val="tx2"/>
          </a:solidFill>
          <a:latin typeface="Tahoma" pitchFamily="34" charset="0"/>
        </a:defRPr>
      </a:lvl5pPr>
      <a:lvl6pPr marL="316531" algn="l" rtl="0" eaLnBrk="1" fontAlgn="base" hangingPunct="1">
        <a:spcBef>
          <a:spcPct val="0"/>
        </a:spcBef>
        <a:spcAft>
          <a:spcPct val="0"/>
        </a:spcAft>
        <a:defRPr kumimoji="1" sz="3047">
          <a:solidFill>
            <a:schemeClr val="tx2"/>
          </a:solidFill>
          <a:latin typeface="Tahoma" pitchFamily="34" charset="0"/>
        </a:defRPr>
      </a:lvl6pPr>
      <a:lvl7pPr marL="633062" algn="l" rtl="0" eaLnBrk="1" fontAlgn="base" hangingPunct="1">
        <a:spcBef>
          <a:spcPct val="0"/>
        </a:spcBef>
        <a:spcAft>
          <a:spcPct val="0"/>
        </a:spcAft>
        <a:defRPr kumimoji="1" sz="3047">
          <a:solidFill>
            <a:schemeClr val="tx2"/>
          </a:solidFill>
          <a:latin typeface="Tahoma" pitchFamily="34" charset="0"/>
        </a:defRPr>
      </a:lvl7pPr>
      <a:lvl8pPr marL="949593" algn="l" rtl="0" eaLnBrk="1" fontAlgn="base" hangingPunct="1">
        <a:spcBef>
          <a:spcPct val="0"/>
        </a:spcBef>
        <a:spcAft>
          <a:spcPct val="0"/>
        </a:spcAft>
        <a:defRPr kumimoji="1" sz="3047">
          <a:solidFill>
            <a:schemeClr val="tx2"/>
          </a:solidFill>
          <a:latin typeface="Tahoma" pitchFamily="34" charset="0"/>
        </a:defRPr>
      </a:lvl8pPr>
      <a:lvl9pPr marL="1266124" algn="l" rtl="0" eaLnBrk="1" fontAlgn="base" hangingPunct="1">
        <a:spcBef>
          <a:spcPct val="0"/>
        </a:spcBef>
        <a:spcAft>
          <a:spcPct val="0"/>
        </a:spcAft>
        <a:defRPr kumimoji="1" sz="3047">
          <a:solidFill>
            <a:schemeClr val="tx2"/>
          </a:solidFill>
          <a:latin typeface="Tahoma" pitchFamily="34" charset="0"/>
        </a:defRPr>
      </a:lvl9pPr>
    </p:titleStyle>
    <p:bodyStyle>
      <a:lvl1pPr marL="237398" indent="-237398" algn="l" rtl="0" eaLnBrk="1" fontAlgn="base" hangingPunct="1">
        <a:spcBef>
          <a:spcPct val="20000"/>
        </a:spcBef>
        <a:spcAft>
          <a:spcPct val="0"/>
        </a:spcAft>
        <a:buClr>
          <a:schemeClr val="folHlink"/>
        </a:buClr>
        <a:buSzPct val="100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lumMod val="75000"/>
          </a:schemeClr>
        </a:buClr>
        <a:buSzPct val="100000"/>
        <a:buFont typeface="Wingdings" pitchFamily="2" charset="2"/>
        <a:buChar char="n"/>
        <a:defRPr kumimoji="1" sz="1939">
          <a:solidFill>
            <a:schemeClr val="tx1"/>
          </a:solidFill>
          <a:latin typeface="+mn-lt"/>
        </a:defRPr>
      </a:lvl2pPr>
      <a:lvl3pPr marL="791327" indent="-158266" algn="l" rtl="0" eaLnBrk="1" fontAlgn="base" hangingPunct="1">
        <a:spcBef>
          <a:spcPct val="20000"/>
        </a:spcBef>
        <a:spcAft>
          <a:spcPct val="0"/>
        </a:spcAft>
        <a:buClr>
          <a:schemeClr val="folHlink"/>
        </a:buClr>
        <a:buSzPct val="100000"/>
        <a:buFont typeface="Wingdings" pitchFamily="2" charset="2"/>
        <a:buChar char="n"/>
        <a:defRPr kumimoji="1" sz="1661">
          <a:solidFill>
            <a:schemeClr val="tx1"/>
          </a:solidFill>
          <a:latin typeface="+mn-lt"/>
        </a:defRPr>
      </a:lvl3pPr>
      <a:lvl4pPr marL="1107859" indent="-158266" algn="l" rtl="0" eaLnBrk="1" fontAlgn="base" hangingPunct="1">
        <a:spcBef>
          <a:spcPct val="20000"/>
        </a:spcBef>
        <a:spcAft>
          <a:spcPct val="0"/>
        </a:spcAft>
        <a:buClr>
          <a:schemeClr val="accent2"/>
        </a:buClr>
        <a:buSzPct val="100000"/>
        <a:buFont typeface="Wingdings" pitchFamily="2" charset="2"/>
        <a:buChar char="n"/>
        <a:defRPr kumimoji="1" sz="1385">
          <a:solidFill>
            <a:schemeClr val="tx1"/>
          </a:solidFill>
          <a:latin typeface="+mn-lt"/>
        </a:defRPr>
      </a:lvl4pPr>
      <a:lvl5pPr marL="1424390" indent="-158266" algn="l" rtl="0" eaLnBrk="1" fontAlgn="base" hangingPunct="1">
        <a:spcBef>
          <a:spcPct val="20000"/>
        </a:spcBef>
        <a:spcAft>
          <a:spcPct val="0"/>
        </a:spcAft>
        <a:buClr>
          <a:schemeClr val="accent1"/>
        </a:buClr>
        <a:buSzPct val="100000"/>
        <a:buFont typeface="Wingdings" pitchFamily="2" charset="2"/>
        <a:buChar char="n"/>
        <a:defRPr kumimoji="1" sz="1385">
          <a:solidFill>
            <a:schemeClr val="tx1"/>
          </a:solidFill>
          <a:latin typeface="+mn-lt"/>
        </a:defRPr>
      </a:lvl5pPr>
      <a:lvl6pPr marL="1740920"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6pPr>
      <a:lvl7pPr marL="2057452"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7pPr>
      <a:lvl8pPr marL="237398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8pPr>
      <a:lvl9pPr marL="269051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9pPr>
    </p:bodyStyle>
    <p:otherStyle>
      <a:defPPr>
        <a:defRPr lang="en-US"/>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386132" y="332656"/>
            <a:ext cx="7357571"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34826" name="Rectangle 10"/>
          <p:cNvSpPr>
            <a:spLocks noGrp="1" noChangeArrowheads="1"/>
          </p:cNvSpPr>
          <p:nvPr>
            <p:ph type="body" idx="1"/>
          </p:nvPr>
        </p:nvSpPr>
        <p:spPr bwMode="auto">
          <a:xfrm>
            <a:off x="400297" y="1398510"/>
            <a:ext cx="8343406" cy="48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0"/>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92">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7" y="332656"/>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6" name="図 25" descr="テキスト, 挿絵 が含まれている画像&#10;&#10;自動的に生成された説明">
            <a:extLst>
              <a:ext uri="{FF2B5EF4-FFF2-40B4-BE49-F238E27FC236}">
                <a16:creationId xmlns:a16="http://schemas.microsoft.com/office/drawing/2014/main" id="{0AF5D7C7-AD36-4DE3-BC5F-5C71938C03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34990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4062">
          <a:solidFill>
            <a:schemeClr val="tx2"/>
          </a:solidFill>
          <a:latin typeface="+mj-lt"/>
          <a:ea typeface="+mj-ea"/>
          <a:cs typeface="+mj-cs"/>
        </a:defRPr>
      </a:lvl1pPr>
      <a:lvl2pPr algn="l" rtl="0" eaLnBrk="1" fontAlgn="base" hangingPunct="1">
        <a:spcBef>
          <a:spcPct val="0"/>
        </a:spcBef>
        <a:spcAft>
          <a:spcPct val="0"/>
        </a:spcAft>
        <a:defRPr kumimoji="1" sz="4062">
          <a:solidFill>
            <a:schemeClr val="tx2"/>
          </a:solidFill>
          <a:latin typeface="Tahoma" pitchFamily="34" charset="0"/>
        </a:defRPr>
      </a:lvl2pPr>
      <a:lvl3pPr algn="l" rtl="0" eaLnBrk="1" fontAlgn="base" hangingPunct="1">
        <a:spcBef>
          <a:spcPct val="0"/>
        </a:spcBef>
        <a:spcAft>
          <a:spcPct val="0"/>
        </a:spcAft>
        <a:defRPr kumimoji="1" sz="4062">
          <a:solidFill>
            <a:schemeClr val="tx2"/>
          </a:solidFill>
          <a:latin typeface="Tahoma" pitchFamily="34" charset="0"/>
        </a:defRPr>
      </a:lvl3pPr>
      <a:lvl4pPr algn="l" rtl="0" eaLnBrk="1" fontAlgn="base" hangingPunct="1">
        <a:spcBef>
          <a:spcPct val="0"/>
        </a:spcBef>
        <a:spcAft>
          <a:spcPct val="0"/>
        </a:spcAft>
        <a:defRPr kumimoji="1" sz="4062">
          <a:solidFill>
            <a:schemeClr val="tx2"/>
          </a:solidFill>
          <a:latin typeface="Tahoma" pitchFamily="34" charset="0"/>
        </a:defRPr>
      </a:lvl4pPr>
      <a:lvl5pPr algn="l" rtl="0" eaLnBrk="1" fontAlgn="base" hangingPunct="1">
        <a:spcBef>
          <a:spcPct val="0"/>
        </a:spcBef>
        <a:spcAft>
          <a:spcPct val="0"/>
        </a:spcAft>
        <a:defRPr kumimoji="1" sz="4062">
          <a:solidFill>
            <a:schemeClr val="tx2"/>
          </a:solidFill>
          <a:latin typeface="Tahoma" pitchFamily="34" charset="0"/>
        </a:defRPr>
      </a:lvl5pPr>
      <a:lvl6pPr marL="422041" algn="l" rtl="0" eaLnBrk="1" fontAlgn="base" hangingPunct="1">
        <a:spcBef>
          <a:spcPct val="0"/>
        </a:spcBef>
        <a:spcAft>
          <a:spcPct val="0"/>
        </a:spcAft>
        <a:defRPr kumimoji="1" sz="4062">
          <a:solidFill>
            <a:schemeClr val="tx2"/>
          </a:solidFill>
          <a:latin typeface="Tahoma" pitchFamily="34" charset="0"/>
        </a:defRPr>
      </a:lvl6pPr>
      <a:lvl7pPr marL="844083" algn="l" rtl="0" eaLnBrk="1" fontAlgn="base" hangingPunct="1">
        <a:spcBef>
          <a:spcPct val="0"/>
        </a:spcBef>
        <a:spcAft>
          <a:spcPct val="0"/>
        </a:spcAft>
        <a:defRPr kumimoji="1" sz="4062">
          <a:solidFill>
            <a:schemeClr val="tx2"/>
          </a:solidFill>
          <a:latin typeface="Tahoma" pitchFamily="34" charset="0"/>
        </a:defRPr>
      </a:lvl7pPr>
      <a:lvl8pPr marL="1266124" algn="l" rtl="0" eaLnBrk="1" fontAlgn="base" hangingPunct="1">
        <a:spcBef>
          <a:spcPct val="0"/>
        </a:spcBef>
        <a:spcAft>
          <a:spcPct val="0"/>
        </a:spcAft>
        <a:defRPr kumimoji="1" sz="4062">
          <a:solidFill>
            <a:schemeClr val="tx2"/>
          </a:solidFill>
          <a:latin typeface="Tahoma" pitchFamily="34" charset="0"/>
        </a:defRPr>
      </a:lvl8pPr>
      <a:lvl9pPr marL="1688165" algn="l" rtl="0" eaLnBrk="1" fontAlgn="base" hangingPunct="1">
        <a:spcBef>
          <a:spcPct val="0"/>
        </a:spcBef>
        <a:spcAft>
          <a:spcPct val="0"/>
        </a:spcAft>
        <a:defRPr kumimoji="1" sz="4062">
          <a:solidFill>
            <a:schemeClr val="tx2"/>
          </a:solidFill>
          <a:latin typeface="Tahoma" pitchFamily="34" charset="0"/>
        </a:defRPr>
      </a:lvl9pPr>
    </p:titleStyle>
    <p:bodyStyle>
      <a:lvl1pPr marL="316531" indent="-316531" algn="l" rtl="0" eaLnBrk="1" fontAlgn="base" hangingPunct="1">
        <a:spcBef>
          <a:spcPct val="20000"/>
        </a:spcBef>
        <a:spcAft>
          <a:spcPct val="0"/>
        </a:spcAft>
        <a:buClr>
          <a:schemeClr val="folHlink"/>
        </a:buClr>
        <a:buSzPct val="80000"/>
        <a:buFont typeface="Wingdings" pitchFamily="2" charset="2"/>
        <a:buChar char="n"/>
        <a:defRPr kumimoji="1" sz="3200">
          <a:solidFill>
            <a:schemeClr val="tx1"/>
          </a:solidFill>
          <a:latin typeface="+mn-lt"/>
          <a:ea typeface="+mn-ea"/>
          <a:cs typeface="+mn-cs"/>
        </a:defRPr>
      </a:lvl1pPr>
      <a:lvl2pPr marL="685817" indent="-263776"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055103" indent="-211021" algn="l" rtl="0" eaLnBrk="1" fontAlgn="base" hangingPunct="1">
        <a:spcBef>
          <a:spcPct val="20000"/>
        </a:spcBef>
        <a:spcAft>
          <a:spcPct val="0"/>
        </a:spcAft>
        <a:buClr>
          <a:schemeClr val="folHlink"/>
        </a:buClr>
        <a:buSzPct val="70000"/>
        <a:buFont typeface="Wingdings" pitchFamily="2" charset="2"/>
        <a:buChar char="n"/>
        <a:defRPr kumimoji="1" sz="2400">
          <a:solidFill>
            <a:schemeClr val="tx1"/>
          </a:solidFill>
          <a:latin typeface="+mn-lt"/>
        </a:defRPr>
      </a:lvl3pPr>
      <a:lvl4pPr marL="1477145" indent="-211021" algn="l" rtl="0" eaLnBrk="1" fontAlgn="base" hangingPunct="1">
        <a:spcBef>
          <a:spcPct val="20000"/>
        </a:spcBef>
        <a:spcAft>
          <a:spcPct val="0"/>
        </a:spcAft>
        <a:buClr>
          <a:schemeClr val="accent2"/>
        </a:buClr>
        <a:buSzPct val="70000"/>
        <a:buFont typeface="Wingdings" pitchFamily="2" charset="2"/>
        <a:buChar char="n"/>
        <a:defRPr kumimoji="1" sz="2000">
          <a:solidFill>
            <a:schemeClr val="tx1"/>
          </a:solidFill>
          <a:latin typeface="+mn-lt"/>
        </a:defRPr>
      </a:lvl4pPr>
      <a:lvl5pPr marL="1899186" indent="-211021" algn="l" rtl="0" eaLnBrk="1" fontAlgn="base" hangingPunct="1">
        <a:spcBef>
          <a:spcPct val="20000"/>
        </a:spcBef>
        <a:spcAft>
          <a:spcPct val="0"/>
        </a:spcAft>
        <a:buClr>
          <a:schemeClr val="accent1"/>
        </a:buClr>
        <a:buSzPct val="70000"/>
        <a:buFont typeface="Wingdings" pitchFamily="2" charset="2"/>
        <a:buChar char="n"/>
        <a:defRPr kumimoji="1" sz="2000">
          <a:solidFill>
            <a:schemeClr val="tx1"/>
          </a:solidFill>
          <a:latin typeface="+mn-lt"/>
        </a:defRPr>
      </a:lvl5pPr>
      <a:lvl6pPr marL="2321227"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6pPr>
      <a:lvl7pPr marL="2743269"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7pPr>
      <a:lvl8pPr marL="3165310"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8pPr>
      <a:lvl9pPr marL="3587351"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10/25/2024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79177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s://support.zoom.us/hc/ja/articles/201362023"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us06web.zoom.us/j/6225278818?pwd=a3J0cTg5K2ljS0MxQStxaWxhOE51QT09"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238C0-854C-4D8B-BA47-22F0D1D0D9E6}"/>
              </a:ext>
            </a:extLst>
          </p:cNvPr>
          <p:cNvSpPr>
            <a:spLocks noGrp="1"/>
          </p:cNvSpPr>
          <p:nvPr>
            <p:ph type="ctrTitle"/>
          </p:nvPr>
        </p:nvSpPr>
        <p:spPr>
          <a:xfrm>
            <a:off x="936428" y="1550894"/>
            <a:ext cx="6479178" cy="1462088"/>
          </a:xfrm>
        </p:spPr>
        <p:txBody>
          <a:bodyPr>
            <a:normAutofit/>
          </a:bodyPr>
          <a:lstStyle/>
          <a:p>
            <a:pPr algn="ctr"/>
            <a:r>
              <a:rPr kumimoji="1" lang="ja-JP" altLang="en-US" sz="4000" dirty="0"/>
              <a:t>職場適応援助者養成研修</a:t>
            </a:r>
            <a:br>
              <a:rPr kumimoji="1" lang="en-US" altLang="ja-JP" sz="4000" dirty="0"/>
            </a:br>
            <a:r>
              <a:rPr kumimoji="1" lang="ja-JP" altLang="en-US" sz="4000" dirty="0"/>
              <a:t>オンライン受講について</a:t>
            </a:r>
          </a:p>
        </p:txBody>
      </p:sp>
      <p:sp>
        <p:nvSpPr>
          <p:cNvPr id="3" name="字幕 2">
            <a:extLst>
              <a:ext uri="{FF2B5EF4-FFF2-40B4-BE49-F238E27FC236}">
                <a16:creationId xmlns:a16="http://schemas.microsoft.com/office/drawing/2014/main" id="{458DB123-7BD9-4C6B-A0F3-CE1143BA5AD4}"/>
              </a:ext>
            </a:extLst>
          </p:cNvPr>
          <p:cNvSpPr>
            <a:spLocks noGrp="1"/>
          </p:cNvSpPr>
          <p:nvPr>
            <p:ph type="subTitle" idx="1"/>
          </p:nvPr>
        </p:nvSpPr>
        <p:spPr>
          <a:xfrm>
            <a:off x="1272989" y="4468906"/>
            <a:ext cx="6400800" cy="990600"/>
          </a:xfrm>
        </p:spPr>
        <p:txBody>
          <a:bodyPr>
            <a:normAutofit fontScale="92500" lnSpcReduction="10000"/>
          </a:bodyPr>
          <a:lstStyle/>
          <a:p>
            <a:pPr algn="ctr"/>
            <a:r>
              <a:rPr kumimoji="1" lang="ja-JP" altLang="en-US" sz="2800" dirty="0"/>
              <a:t>認定ＮＰＯ法人</a:t>
            </a:r>
            <a:endParaRPr kumimoji="1" lang="en-US" altLang="ja-JP" sz="2800" dirty="0"/>
          </a:p>
          <a:p>
            <a:pPr algn="ctr"/>
            <a:r>
              <a:rPr kumimoji="1" lang="ja-JP" altLang="en-US" sz="2800" dirty="0"/>
              <a:t>大阪障害者雇用支援ネットワーク</a:t>
            </a:r>
            <a:endParaRPr kumimoji="1" lang="en-US" altLang="ja-JP" sz="2800" dirty="0"/>
          </a:p>
        </p:txBody>
      </p:sp>
      <p:sp>
        <p:nvSpPr>
          <p:cNvPr id="5" name="テキスト ボックス 4">
            <a:extLst>
              <a:ext uri="{FF2B5EF4-FFF2-40B4-BE49-F238E27FC236}">
                <a16:creationId xmlns:a16="http://schemas.microsoft.com/office/drawing/2014/main" id="{130082ED-3B12-4A51-9BB8-F3DD30FA24DD}"/>
              </a:ext>
            </a:extLst>
          </p:cNvPr>
          <p:cNvSpPr txBox="1"/>
          <p:nvPr/>
        </p:nvSpPr>
        <p:spPr>
          <a:xfrm>
            <a:off x="6209881" y="315101"/>
            <a:ext cx="2934119" cy="338554"/>
          </a:xfrm>
          <a:prstGeom prst="rect">
            <a:avLst/>
          </a:prstGeom>
          <a:noFill/>
        </p:spPr>
        <p:txBody>
          <a:bodyPr wrap="square" rtlCol="0">
            <a:spAutoFit/>
          </a:bodyPr>
          <a:lstStyle/>
          <a:p>
            <a:r>
              <a:rPr kumimoji="1" lang="en-US" altLang="ja-JP" sz="1600" dirty="0">
                <a:latin typeface="+mn-ea"/>
                <a:ea typeface="+mn-ea"/>
              </a:rPr>
              <a:t>2024</a:t>
            </a:r>
            <a:r>
              <a:rPr kumimoji="1" lang="ja-JP" altLang="en-US" sz="1600" dirty="0">
                <a:latin typeface="+mn-ea"/>
                <a:ea typeface="+mn-ea"/>
              </a:rPr>
              <a:t>年</a:t>
            </a:r>
            <a:r>
              <a:rPr kumimoji="1" lang="en-US" altLang="ja-JP" sz="1600" dirty="0">
                <a:latin typeface="+mn-ea"/>
                <a:ea typeface="+mn-ea"/>
              </a:rPr>
              <a:t>11</a:t>
            </a:r>
            <a:r>
              <a:rPr kumimoji="1" lang="ja-JP" altLang="en-US" sz="1600" dirty="0">
                <a:latin typeface="+mn-ea"/>
                <a:ea typeface="+mn-ea"/>
              </a:rPr>
              <a:t>月</a:t>
            </a:r>
            <a:r>
              <a:rPr kumimoji="1" lang="en-US" altLang="ja-JP" sz="1600" dirty="0">
                <a:latin typeface="+mn-ea"/>
                <a:ea typeface="+mn-ea"/>
              </a:rPr>
              <a:t>11</a:t>
            </a:r>
            <a:r>
              <a:rPr kumimoji="1" lang="ja-JP" altLang="en-US" sz="1600" dirty="0">
                <a:latin typeface="+mn-ea"/>
                <a:ea typeface="+mn-ea"/>
              </a:rPr>
              <a:t>・</a:t>
            </a:r>
            <a:r>
              <a:rPr kumimoji="1" lang="en-US" altLang="ja-JP" sz="1600" dirty="0">
                <a:latin typeface="+mn-ea"/>
                <a:ea typeface="+mn-ea"/>
              </a:rPr>
              <a:t>12</a:t>
            </a:r>
            <a:r>
              <a:rPr kumimoji="1" lang="ja-JP" altLang="en-US" sz="1600" dirty="0">
                <a:latin typeface="+mn-ea"/>
                <a:ea typeface="+mn-ea"/>
              </a:rPr>
              <a:t>日研修</a:t>
            </a:r>
          </a:p>
        </p:txBody>
      </p:sp>
    </p:spTree>
    <p:extLst>
      <p:ext uri="{BB962C8B-B14F-4D97-AF65-F5344CB8AC3E}">
        <p14:creationId xmlns:p14="http://schemas.microsoft.com/office/powerpoint/2010/main" val="367914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CEDE104-1499-4D4C-BC08-C85122F0872A}"/>
              </a:ext>
            </a:extLst>
          </p:cNvPr>
          <p:cNvSpPr>
            <a:spLocks noGrp="1"/>
          </p:cNvSpPr>
          <p:nvPr>
            <p:ph type="title"/>
          </p:nvPr>
        </p:nvSpPr>
        <p:spPr>
          <a:xfrm>
            <a:off x="609599" y="609600"/>
            <a:ext cx="8134104" cy="815788"/>
          </a:xfrm>
        </p:spPr>
        <p:txBody>
          <a:bodyPr>
            <a:normAutofit fontScale="90000"/>
          </a:bodyPr>
          <a:lstStyle/>
          <a:p>
            <a:r>
              <a:rPr lang="ja-JP" altLang="en-US" sz="3200" dirty="0"/>
              <a:t>⑤コミュニケーションカードの記入について</a:t>
            </a:r>
          </a:p>
        </p:txBody>
      </p:sp>
      <p:sp>
        <p:nvSpPr>
          <p:cNvPr id="2" name="コンテンツ プレースホルダー 1">
            <a:extLst>
              <a:ext uri="{FF2B5EF4-FFF2-40B4-BE49-F238E27FC236}">
                <a16:creationId xmlns:a16="http://schemas.microsoft.com/office/drawing/2014/main" id="{17048DFE-AD16-4349-B76A-664A87A4F4A0}"/>
              </a:ext>
            </a:extLst>
          </p:cNvPr>
          <p:cNvSpPr>
            <a:spLocks noGrp="1"/>
          </p:cNvSpPr>
          <p:nvPr>
            <p:ph idx="1"/>
          </p:nvPr>
        </p:nvSpPr>
        <p:spPr>
          <a:xfrm>
            <a:off x="400297" y="1672830"/>
            <a:ext cx="8343406" cy="4838802"/>
          </a:xfrm>
        </p:spPr>
        <p:txBody>
          <a:bodyPr>
            <a:normAutofit/>
          </a:bodyPr>
          <a:lstStyle/>
          <a:p>
            <a:r>
              <a:rPr kumimoji="1" lang="ja-JP" altLang="en-US" dirty="0"/>
              <a:t>修了基準</a:t>
            </a:r>
            <a:br>
              <a:rPr kumimoji="1" lang="en-US" altLang="ja-JP" dirty="0"/>
            </a:br>
            <a:r>
              <a:rPr lang="ja-JP" altLang="en-US" dirty="0"/>
              <a:t>研修実施規程において「全てのカリキュラムを修了したものを研修修了者とし、研修修了認定証書を発行します。ただし、研修の成果が認められないものに対しては、研修修了認定証書を発行しないことがある」と定めており、受講態度及びコミュニケーションカードの内容により総合的に判断することとします。</a:t>
            </a:r>
            <a:endParaRPr lang="en-US" altLang="ja-JP" dirty="0"/>
          </a:p>
          <a:p>
            <a:pPr marL="0" indent="0">
              <a:buNone/>
            </a:pPr>
            <a:endParaRPr kumimoji="1" lang="ja-JP" altLang="en-US" sz="1800" dirty="0"/>
          </a:p>
          <a:p>
            <a:r>
              <a:rPr lang="ja-JP" altLang="en-US" dirty="0"/>
              <a:t>内容</a:t>
            </a:r>
            <a:r>
              <a:rPr kumimoji="1" lang="ja-JP" altLang="en-US" dirty="0"/>
              <a:t>を確認させていただき、不十分の場合は、再提出をしてもらう場合があります。</a:t>
            </a:r>
            <a:endParaRPr kumimoji="1" lang="en-US" altLang="ja-JP" dirty="0"/>
          </a:p>
          <a:p>
            <a:endParaRPr kumimoji="1" lang="en-US" altLang="ja-JP" dirty="0"/>
          </a:p>
          <a:p>
            <a:r>
              <a:rPr lang="ja-JP" altLang="en-US" dirty="0"/>
              <a:t>コミュニケーションカードについては、研修までに別途お知らせします。</a:t>
            </a:r>
            <a:endParaRPr lang="en-US" altLang="ja-JP" dirty="0"/>
          </a:p>
          <a:p>
            <a:endParaRPr kumimoji="1" lang="ja-JP" altLang="en-US" dirty="0"/>
          </a:p>
        </p:txBody>
      </p:sp>
    </p:spTree>
    <p:extLst>
      <p:ext uri="{BB962C8B-B14F-4D97-AF65-F5344CB8AC3E}">
        <p14:creationId xmlns:p14="http://schemas.microsoft.com/office/powerpoint/2010/main" val="134087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03F1B2-9BA8-4CE5-B079-1D57F17AD013}"/>
              </a:ext>
            </a:extLst>
          </p:cNvPr>
          <p:cNvSpPr>
            <a:spLocks noGrp="1"/>
          </p:cNvSpPr>
          <p:nvPr>
            <p:ph type="title"/>
          </p:nvPr>
        </p:nvSpPr>
        <p:spPr>
          <a:xfrm>
            <a:off x="609598" y="2700869"/>
            <a:ext cx="7799296" cy="1566332"/>
          </a:xfrm>
        </p:spPr>
        <p:txBody>
          <a:bodyPr/>
          <a:lstStyle/>
          <a:p>
            <a:r>
              <a:rPr kumimoji="1" lang="ja-JP" altLang="en-US" dirty="0"/>
              <a:t>研修時に使用する</a:t>
            </a:r>
            <a:r>
              <a:rPr kumimoji="1" lang="en-US" altLang="ja-JP" dirty="0"/>
              <a:t>zoom</a:t>
            </a:r>
            <a:r>
              <a:rPr kumimoji="1" lang="ja-JP" altLang="en-US" dirty="0"/>
              <a:t>操作</a:t>
            </a:r>
            <a:endParaRPr lang="ja-JP" altLang="en-US" dirty="0"/>
          </a:p>
        </p:txBody>
      </p:sp>
      <p:sp>
        <p:nvSpPr>
          <p:cNvPr id="2" name="テキスト ボックス 1">
            <a:extLst>
              <a:ext uri="{FF2B5EF4-FFF2-40B4-BE49-F238E27FC236}">
                <a16:creationId xmlns:a16="http://schemas.microsoft.com/office/drawing/2014/main" id="{9081476F-EBFE-4B34-9CD6-3C3FB9D4ACCD}"/>
              </a:ext>
            </a:extLst>
          </p:cNvPr>
          <p:cNvSpPr txBox="1"/>
          <p:nvPr/>
        </p:nvSpPr>
        <p:spPr>
          <a:xfrm>
            <a:off x="516366" y="1355464"/>
            <a:ext cx="2700169" cy="584775"/>
          </a:xfrm>
          <a:prstGeom prst="rect">
            <a:avLst/>
          </a:prstGeom>
          <a:noFill/>
        </p:spPr>
        <p:txBody>
          <a:bodyPr wrap="square" rtlCol="0">
            <a:spAutoFit/>
          </a:bodyPr>
          <a:lstStyle/>
          <a:p>
            <a:r>
              <a:rPr kumimoji="1" lang="ja-JP" altLang="en-US" sz="3200" dirty="0"/>
              <a:t>（参考資料）</a:t>
            </a:r>
          </a:p>
        </p:txBody>
      </p:sp>
    </p:spTree>
    <p:extLst>
      <p:ext uri="{BB962C8B-B14F-4D97-AF65-F5344CB8AC3E}">
        <p14:creationId xmlns:p14="http://schemas.microsoft.com/office/powerpoint/2010/main" val="309536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3C5669E-E756-4A3A-A032-3558E5E37E2D}"/>
              </a:ext>
            </a:extLst>
          </p:cNvPr>
          <p:cNvSpPr>
            <a:spLocks noGrp="1"/>
          </p:cNvSpPr>
          <p:nvPr>
            <p:ph type="title"/>
          </p:nvPr>
        </p:nvSpPr>
        <p:spPr/>
        <p:txBody>
          <a:bodyPr/>
          <a:lstStyle/>
          <a:p>
            <a:r>
              <a:rPr lang="en-US" altLang="ja-JP" sz="3200" dirty="0"/>
              <a:t>Zoom</a:t>
            </a:r>
            <a:r>
              <a:rPr lang="ja-JP" altLang="en-US" sz="3200" dirty="0"/>
              <a:t>の画面（全体）</a:t>
            </a:r>
          </a:p>
        </p:txBody>
      </p:sp>
      <p:sp>
        <p:nvSpPr>
          <p:cNvPr id="2" name="コンテンツ プレースホルダー 1">
            <a:extLst>
              <a:ext uri="{FF2B5EF4-FFF2-40B4-BE49-F238E27FC236}">
                <a16:creationId xmlns:a16="http://schemas.microsoft.com/office/drawing/2014/main" id="{9544EA8C-227C-4536-98D6-0E91D0E4221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C27067A-AC08-4583-8E46-63FA6D1081F5}"/>
              </a:ext>
            </a:extLst>
          </p:cNvPr>
          <p:cNvPicPr>
            <a:picLocks noChangeAspect="1"/>
          </p:cNvPicPr>
          <p:nvPr/>
        </p:nvPicPr>
        <p:blipFill>
          <a:blip r:embed="rId2"/>
          <a:stretch>
            <a:fillRect/>
          </a:stretch>
        </p:blipFill>
        <p:spPr>
          <a:xfrm>
            <a:off x="400297" y="1472279"/>
            <a:ext cx="8343406" cy="4691263"/>
          </a:xfrm>
          <a:prstGeom prst="rect">
            <a:avLst/>
          </a:prstGeom>
        </p:spPr>
      </p:pic>
      <p:sp>
        <p:nvSpPr>
          <p:cNvPr id="6" name="テキスト ボックス 5">
            <a:extLst>
              <a:ext uri="{FF2B5EF4-FFF2-40B4-BE49-F238E27FC236}">
                <a16:creationId xmlns:a16="http://schemas.microsoft.com/office/drawing/2014/main" id="{C70D3C88-5676-496A-8F76-951BD0007E74}"/>
              </a:ext>
            </a:extLst>
          </p:cNvPr>
          <p:cNvSpPr txBox="1"/>
          <p:nvPr/>
        </p:nvSpPr>
        <p:spPr>
          <a:xfrm>
            <a:off x="634525" y="1398509"/>
            <a:ext cx="2875294" cy="523220"/>
          </a:xfrm>
          <a:prstGeom prst="rect">
            <a:avLst/>
          </a:prstGeom>
          <a:noFill/>
        </p:spPr>
        <p:txBody>
          <a:bodyPr wrap="square" rtlCol="0">
            <a:spAutoFit/>
          </a:bodyPr>
          <a:lstStyle/>
          <a:p>
            <a:r>
              <a:rPr kumimoji="1" lang="ja-JP" altLang="en-US" sz="2800" b="1" dirty="0">
                <a:solidFill>
                  <a:schemeClr val="bg1"/>
                </a:solidFill>
              </a:rPr>
              <a:t>①</a:t>
            </a:r>
            <a:r>
              <a:rPr kumimoji="1" lang="en-US" altLang="ja-JP" sz="2800" b="1" dirty="0">
                <a:solidFill>
                  <a:schemeClr val="bg1"/>
                </a:solidFill>
              </a:rPr>
              <a:t>Meeting</a:t>
            </a:r>
            <a:r>
              <a:rPr kumimoji="1" lang="ja-JP" altLang="en-US" sz="2800" b="1" dirty="0">
                <a:solidFill>
                  <a:schemeClr val="bg1"/>
                </a:solidFill>
              </a:rPr>
              <a:t>情報</a:t>
            </a:r>
            <a:endParaRPr kumimoji="1" lang="ja-JP" altLang="en-US" b="1" dirty="0">
              <a:solidFill>
                <a:schemeClr val="bg1"/>
              </a:solidFill>
            </a:endParaRPr>
          </a:p>
        </p:txBody>
      </p:sp>
      <p:sp>
        <p:nvSpPr>
          <p:cNvPr id="7" name="テキスト ボックス 6">
            <a:extLst>
              <a:ext uri="{FF2B5EF4-FFF2-40B4-BE49-F238E27FC236}">
                <a16:creationId xmlns:a16="http://schemas.microsoft.com/office/drawing/2014/main" id="{0B6E094E-7960-42D4-9809-FF2700C076EB}"/>
              </a:ext>
            </a:extLst>
          </p:cNvPr>
          <p:cNvSpPr txBox="1"/>
          <p:nvPr/>
        </p:nvSpPr>
        <p:spPr>
          <a:xfrm>
            <a:off x="7158182" y="1472279"/>
            <a:ext cx="1274618" cy="523220"/>
          </a:xfrm>
          <a:prstGeom prst="rect">
            <a:avLst/>
          </a:prstGeom>
          <a:noFill/>
        </p:spPr>
        <p:txBody>
          <a:bodyPr wrap="square" rtlCol="0">
            <a:spAutoFit/>
          </a:bodyPr>
          <a:lstStyle/>
          <a:p>
            <a:r>
              <a:rPr kumimoji="1" lang="ja-JP" altLang="en-US" sz="2800" b="1" dirty="0">
                <a:solidFill>
                  <a:schemeClr val="bg1"/>
                </a:solidFill>
              </a:rPr>
              <a:t>②表示</a:t>
            </a:r>
            <a:endParaRPr kumimoji="1" lang="ja-JP" altLang="en-US" b="1" dirty="0">
              <a:solidFill>
                <a:schemeClr val="bg1"/>
              </a:solidFill>
            </a:endParaRPr>
          </a:p>
        </p:txBody>
      </p:sp>
      <p:sp>
        <p:nvSpPr>
          <p:cNvPr id="8" name="テキスト ボックス 7">
            <a:extLst>
              <a:ext uri="{FF2B5EF4-FFF2-40B4-BE49-F238E27FC236}">
                <a16:creationId xmlns:a16="http://schemas.microsoft.com/office/drawing/2014/main" id="{92945B28-49E8-4A7E-B682-593D8876E182}"/>
              </a:ext>
            </a:extLst>
          </p:cNvPr>
          <p:cNvSpPr txBox="1"/>
          <p:nvPr/>
        </p:nvSpPr>
        <p:spPr>
          <a:xfrm>
            <a:off x="400297" y="5385721"/>
            <a:ext cx="2484582" cy="523220"/>
          </a:xfrm>
          <a:prstGeom prst="rect">
            <a:avLst/>
          </a:prstGeom>
          <a:noFill/>
        </p:spPr>
        <p:txBody>
          <a:bodyPr wrap="square" rtlCol="0">
            <a:spAutoFit/>
          </a:bodyPr>
          <a:lstStyle/>
          <a:p>
            <a:r>
              <a:rPr kumimoji="1" lang="ja-JP" altLang="en-US" sz="2800" b="1" dirty="0">
                <a:solidFill>
                  <a:schemeClr val="bg1"/>
                </a:solidFill>
              </a:rPr>
              <a:t>③音声・ビデオ</a:t>
            </a:r>
            <a:endParaRPr kumimoji="1" lang="ja-JP" altLang="en-US" b="1" dirty="0">
              <a:solidFill>
                <a:schemeClr val="bg1"/>
              </a:solidFill>
            </a:endParaRPr>
          </a:p>
        </p:txBody>
      </p:sp>
      <p:sp>
        <p:nvSpPr>
          <p:cNvPr id="9" name="テキスト ボックス 8">
            <a:extLst>
              <a:ext uri="{FF2B5EF4-FFF2-40B4-BE49-F238E27FC236}">
                <a16:creationId xmlns:a16="http://schemas.microsoft.com/office/drawing/2014/main" id="{9957AB58-2DA0-4440-A436-A57B86D97DE4}"/>
              </a:ext>
            </a:extLst>
          </p:cNvPr>
          <p:cNvSpPr txBox="1"/>
          <p:nvPr/>
        </p:nvSpPr>
        <p:spPr>
          <a:xfrm>
            <a:off x="3509819" y="4982436"/>
            <a:ext cx="2678545" cy="954107"/>
          </a:xfrm>
          <a:prstGeom prst="rect">
            <a:avLst/>
          </a:prstGeom>
          <a:noFill/>
        </p:spPr>
        <p:txBody>
          <a:bodyPr wrap="square" rtlCol="0">
            <a:spAutoFit/>
          </a:bodyPr>
          <a:lstStyle/>
          <a:p>
            <a:r>
              <a:rPr kumimoji="1" lang="ja-JP" altLang="en-US" sz="2800" b="1" dirty="0">
                <a:solidFill>
                  <a:schemeClr val="bg1"/>
                </a:solidFill>
              </a:rPr>
              <a:t>④参加者・チャット・リアクション</a:t>
            </a:r>
            <a:endParaRPr kumimoji="1" lang="ja-JP" altLang="en-US" b="1" dirty="0">
              <a:solidFill>
                <a:schemeClr val="bg1"/>
              </a:solidFill>
            </a:endParaRPr>
          </a:p>
        </p:txBody>
      </p:sp>
      <p:sp>
        <p:nvSpPr>
          <p:cNvPr id="10" name="テキスト ボックス 9">
            <a:extLst>
              <a:ext uri="{FF2B5EF4-FFF2-40B4-BE49-F238E27FC236}">
                <a16:creationId xmlns:a16="http://schemas.microsoft.com/office/drawing/2014/main" id="{76E00945-285C-42FA-897F-8BEA10EF963A}"/>
              </a:ext>
            </a:extLst>
          </p:cNvPr>
          <p:cNvSpPr txBox="1"/>
          <p:nvPr/>
        </p:nvSpPr>
        <p:spPr>
          <a:xfrm>
            <a:off x="7385959" y="5385721"/>
            <a:ext cx="1357744" cy="523220"/>
          </a:xfrm>
          <a:prstGeom prst="rect">
            <a:avLst/>
          </a:prstGeom>
          <a:noFill/>
        </p:spPr>
        <p:txBody>
          <a:bodyPr wrap="square" rtlCol="0">
            <a:spAutoFit/>
          </a:bodyPr>
          <a:lstStyle/>
          <a:p>
            <a:r>
              <a:rPr kumimoji="1" lang="ja-JP" altLang="en-US" sz="2800" b="1" dirty="0">
                <a:solidFill>
                  <a:schemeClr val="bg1"/>
                </a:solidFill>
              </a:rPr>
              <a:t>⑤退出</a:t>
            </a:r>
            <a:endParaRPr kumimoji="1" lang="ja-JP" altLang="en-US" b="1" dirty="0">
              <a:solidFill>
                <a:schemeClr val="bg1"/>
              </a:solidFill>
            </a:endParaRPr>
          </a:p>
        </p:txBody>
      </p:sp>
    </p:spTree>
    <p:extLst>
      <p:ext uri="{BB962C8B-B14F-4D97-AF65-F5344CB8AC3E}">
        <p14:creationId xmlns:p14="http://schemas.microsoft.com/office/powerpoint/2010/main" val="406624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9E226C4-0003-45A1-8747-01EEDCCA7A18}"/>
              </a:ext>
            </a:extLst>
          </p:cNvPr>
          <p:cNvPicPr>
            <a:picLocks noChangeAspect="1"/>
          </p:cNvPicPr>
          <p:nvPr/>
        </p:nvPicPr>
        <p:blipFill>
          <a:blip r:embed="rId2"/>
          <a:stretch>
            <a:fillRect/>
          </a:stretch>
        </p:blipFill>
        <p:spPr>
          <a:xfrm>
            <a:off x="581213" y="1238161"/>
            <a:ext cx="4238625" cy="2809875"/>
          </a:xfrm>
          <a:prstGeom prst="rect">
            <a:avLst/>
          </a:prstGeom>
        </p:spPr>
      </p:pic>
      <p:pic>
        <p:nvPicPr>
          <p:cNvPr id="14" name="図 13">
            <a:extLst>
              <a:ext uri="{FF2B5EF4-FFF2-40B4-BE49-F238E27FC236}">
                <a16:creationId xmlns:a16="http://schemas.microsoft.com/office/drawing/2014/main" id="{A7DD054D-3056-4E62-8579-FB911C9903F6}"/>
              </a:ext>
            </a:extLst>
          </p:cNvPr>
          <p:cNvPicPr>
            <a:picLocks noChangeAspect="1"/>
          </p:cNvPicPr>
          <p:nvPr/>
        </p:nvPicPr>
        <p:blipFill>
          <a:blip r:embed="rId3"/>
          <a:stretch>
            <a:fillRect/>
          </a:stretch>
        </p:blipFill>
        <p:spPr>
          <a:xfrm>
            <a:off x="527378" y="5999490"/>
            <a:ext cx="4639322" cy="552527"/>
          </a:xfrm>
          <a:prstGeom prst="rect">
            <a:avLst/>
          </a:prstGeom>
        </p:spPr>
      </p:pic>
      <p:sp>
        <p:nvSpPr>
          <p:cNvPr id="4" name="タイトル 3">
            <a:extLst>
              <a:ext uri="{FF2B5EF4-FFF2-40B4-BE49-F238E27FC236}">
                <a16:creationId xmlns:a16="http://schemas.microsoft.com/office/drawing/2014/main" id="{8CCA35A9-F7F3-46F5-9ED0-2714E86BD9C6}"/>
              </a:ext>
            </a:extLst>
          </p:cNvPr>
          <p:cNvSpPr>
            <a:spLocks noGrp="1"/>
          </p:cNvSpPr>
          <p:nvPr>
            <p:ph type="title"/>
          </p:nvPr>
        </p:nvSpPr>
        <p:spPr>
          <a:xfrm>
            <a:off x="1331640" y="274638"/>
            <a:ext cx="7670120" cy="850106"/>
          </a:xfrm>
        </p:spPr>
        <p:txBody>
          <a:bodyPr/>
          <a:lstStyle/>
          <a:p>
            <a:r>
              <a:rPr lang="ja-JP" altLang="en-US" sz="3200" dirty="0"/>
              <a:t>①名前の変更</a:t>
            </a:r>
            <a:r>
              <a:rPr lang="ja-JP" altLang="en-US" sz="2800" dirty="0"/>
              <a:t>（事前設定ができていない方）</a:t>
            </a:r>
            <a:endParaRPr lang="ja-JP" altLang="en-US" sz="3200" dirty="0"/>
          </a:p>
        </p:txBody>
      </p:sp>
      <p:sp>
        <p:nvSpPr>
          <p:cNvPr id="5" name="コンテンツ プレースホルダー 4">
            <a:extLst>
              <a:ext uri="{FF2B5EF4-FFF2-40B4-BE49-F238E27FC236}">
                <a16:creationId xmlns:a16="http://schemas.microsoft.com/office/drawing/2014/main" id="{BB28F951-7404-45B8-8E26-7EFDEF6FF5E9}"/>
              </a:ext>
            </a:extLst>
          </p:cNvPr>
          <p:cNvSpPr>
            <a:spLocks noGrp="1"/>
          </p:cNvSpPr>
          <p:nvPr>
            <p:ph idx="1"/>
          </p:nvPr>
        </p:nvSpPr>
        <p:spPr>
          <a:xfrm>
            <a:off x="4996528" y="1312860"/>
            <a:ext cx="3810091" cy="4660055"/>
          </a:xfrm>
        </p:spPr>
        <p:txBody>
          <a:bodyPr>
            <a:normAutofit/>
          </a:bodyPr>
          <a:lstStyle/>
          <a:p>
            <a:pPr marL="457200" indent="-457200">
              <a:buFont typeface="+mj-ea"/>
              <a:buAutoNum type="circleNumDbPlain"/>
            </a:pPr>
            <a:r>
              <a:rPr lang="ja-JP" altLang="en-US" dirty="0"/>
              <a:t>画面下の参加者をクリック</a:t>
            </a:r>
            <a:endParaRPr lang="en-US" altLang="ja-JP" dirty="0"/>
          </a:p>
          <a:p>
            <a:pPr marL="457200" indent="-457200">
              <a:buFont typeface="+mj-ea"/>
              <a:buAutoNum type="circleNumDbPlain"/>
            </a:pPr>
            <a:r>
              <a:rPr lang="ja-JP" altLang="en-US" dirty="0"/>
              <a:t>自分の名前の上にマウスを持って行く</a:t>
            </a:r>
            <a:endParaRPr lang="en-US" altLang="ja-JP" dirty="0"/>
          </a:p>
          <a:p>
            <a:pPr marL="457200" indent="-457200">
              <a:buFont typeface="+mj-ea"/>
              <a:buAutoNum type="circleNumDbPlain"/>
            </a:pPr>
            <a:r>
              <a:rPr lang="ja-JP" altLang="en-US" dirty="0"/>
              <a:t>「詳細」をクリック</a:t>
            </a:r>
            <a:endParaRPr lang="en-US" altLang="ja-JP" dirty="0"/>
          </a:p>
          <a:p>
            <a:pPr marL="457200" indent="-457200">
              <a:buFont typeface="+mj-ea"/>
              <a:buAutoNum type="circleNumDbPlain"/>
            </a:pPr>
            <a:r>
              <a:rPr lang="ja-JP" altLang="en-US" dirty="0"/>
              <a:t>「名前の変更」をクリック</a:t>
            </a:r>
            <a:endParaRPr lang="en-US" altLang="ja-JP" dirty="0"/>
          </a:p>
          <a:p>
            <a:pPr marL="457200" indent="-457200">
              <a:buFont typeface="+mj-ea"/>
              <a:buAutoNum type="circleNumDbPlain"/>
            </a:pPr>
            <a:r>
              <a:rPr lang="ja-JP" altLang="en-US" dirty="0"/>
              <a:t>「新規スクリーンネーム」変更</a:t>
            </a:r>
            <a:endParaRPr lang="en-US" altLang="ja-JP" dirty="0"/>
          </a:p>
          <a:p>
            <a:pPr marL="457200" indent="-457200">
              <a:buFont typeface="+mj-ea"/>
              <a:buAutoNum type="circleNumDbPlain"/>
            </a:pPr>
            <a:r>
              <a:rPr lang="ja-JP" altLang="en-US" dirty="0"/>
              <a:t>「</a:t>
            </a:r>
            <a:r>
              <a:rPr lang="en-US" altLang="ja-JP" dirty="0"/>
              <a:t>OK</a:t>
            </a:r>
            <a:r>
              <a:rPr lang="ja-JP" altLang="en-US" dirty="0"/>
              <a:t>」</a:t>
            </a:r>
            <a:endParaRPr lang="en-US" altLang="ja-JP" dirty="0"/>
          </a:p>
          <a:p>
            <a:pPr marL="0" indent="0">
              <a:buNone/>
            </a:pPr>
            <a:r>
              <a:rPr lang="ja-JP" altLang="en-US" dirty="0"/>
              <a:t>記入例</a:t>
            </a:r>
            <a:endParaRPr lang="en-US" altLang="ja-JP" dirty="0"/>
          </a:p>
          <a:p>
            <a:pPr marL="0" indent="0">
              <a:buNone/>
            </a:pPr>
            <a:r>
              <a:rPr lang="ja-JP" altLang="en-US" dirty="0"/>
              <a:t>企業在籍型－企、訪問型－訪</a:t>
            </a:r>
            <a:endParaRPr lang="en-US" altLang="ja-JP" dirty="0"/>
          </a:p>
          <a:p>
            <a:pPr marL="0" indent="0">
              <a:buNone/>
            </a:pPr>
            <a:r>
              <a:rPr lang="ja-JP" altLang="en-US" dirty="0"/>
              <a:t>企</a:t>
            </a:r>
            <a:r>
              <a:rPr lang="en-US" altLang="ja-JP" dirty="0"/>
              <a:t>or</a:t>
            </a:r>
            <a:r>
              <a:rPr lang="ja-JP" altLang="en-US" dirty="0"/>
              <a:t>訪∔受講番号氏名（事業所名）</a:t>
            </a:r>
            <a:endParaRPr lang="en-US" altLang="ja-JP" dirty="0"/>
          </a:p>
          <a:p>
            <a:pPr marL="0" indent="0">
              <a:buNone/>
            </a:pPr>
            <a:r>
              <a:rPr lang="ja-JP" altLang="en-US" dirty="0"/>
              <a:t>例）訪１酒井　京子（事務局）</a:t>
            </a:r>
            <a:endParaRPr lang="en-US" altLang="ja-JP" dirty="0"/>
          </a:p>
          <a:p>
            <a:pPr marL="457200" indent="-457200">
              <a:buFont typeface="+mj-ea"/>
              <a:buAutoNum type="circleNumDbPlain"/>
            </a:pPr>
            <a:endParaRPr lang="en-US" altLang="ja-JP" dirty="0"/>
          </a:p>
          <a:p>
            <a:endParaRPr lang="ja-JP" altLang="en-US" dirty="0"/>
          </a:p>
        </p:txBody>
      </p:sp>
      <p:sp>
        <p:nvSpPr>
          <p:cNvPr id="8" name="四角形: 角を丸くする 7">
            <a:extLst>
              <a:ext uri="{FF2B5EF4-FFF2-40B4-BE49-F238E27FC236}">
                <a16:creationId xmlns:a16="http://schemas.microsoft.com/office/drawing/2014/main" id="{6DC35B81-A395-4D3D-BB15-A1A0D470BD3F}"/>
              </a:ext>
            </a:extLst>
          </p:cNvPr>
          <p:cNvSpPr/>
          <p:nvPr/>
        </p:nvSpPr>
        <p:spPr bwMode="auto">
          <a:xfrm>
            <a:off x="678199" y="5936693"/>
            <a:ext cx="653441" cy="617177"/>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0DEEB906-87A3-406D-8D66-F7579D3A9D5D}"/>
              </a:ext>
            </a:extLst>
          </p:cNvPr>
          <p:cNvSpPr txBox="1"/>
          <p:nvPr/>
        </p:nvSpPr>
        <p:spPr>
          <a:xfrm>
            <a:off x="-17459" y="5972914"/>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D6A0D5A0-EC59-4E9B-895C-01C1EA54F934}"/>
              </a:ext>
            </a:extLst>
          </p:cNvPr>
          <p:cNvSpPr txBox="1"/>
          <p:nvPr/>
        </p:nvSpPr>
        <p:spPr>
          <a:xfrm>
            <a:off x="1634042" y="1511245"/>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pic>
        <p:nvPicPr>
          <p:cNvPr id="17" name="図 16">
            <a:extLst>
              <a:ext uri="{FF2B5EF4-FFF2-40B4-BE49-F238E27FC236}">
                <a16:creationId xmlns:a16="http://schemas.microsoft.com/office/drawing/2014/main" id="{B0A54123-CB8B-4D80-8C82-36B006CC1184}"/>
              </a:ext>
            </a:extLst>
          </p:cNvPr>
          <p:cNvPicPr>
            <a:picLocks noChangeAspect="1"/>
          </p:cNvPicPr>
          <p:nvPr/>
        </p:nvPicPr>
        <p:blipFill rotWithShape="1">
          <a:blip r:embed="rId4"/>
          <a:srcRect l="1652"/>
          <a:stretch/>
        </p:blipFill>
        <p:spPr>
          <a:xfrm>
            <a:off x="581213" y="3642887"/>
            <a:ext cx="2998052" cy="1562318"/>
          </a:xfrm>
          <a:prstGeom prst="rect">
            <a:avLst/>
          </a:prstGeom>
          <a:ln>
            <a:solidFill>
              <a:schemeClr val="tx1"/>
            </a:solidFill>
          </a:ln>
        </p:spPr>
      </p:pic>
      <p:sp>
        <p:nvSpPr>
          <p:cNvPr id="18" name="テキスト ボックス 17">
            <a:extLst>
              <a:ext uri="{FF2B5EF4-FFF2-40B4-BE49-F238E27FC236}">
                <a16:creationId xmlns:a16="http://schemas.microsoft.com/office/drawing/2014/main" id="{3E6003FA-D0E2-470A-9A50-72C3BC4FEB2D}"/>
              </a:ext>
            </a:extLst>
          </p:cNvPr>
          <p:cNvSpPr txBox="1"/>
          <p:nvPr/>
        </p:nvSpPr>
        <p:spPr>
          <a:xfrm>
            <a:off x="3048301" y="1772855"/>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4E22D142-7CE0-4486-8CF6-A2C558CCED9C}"/>
              </a:ext>
            </a:extLst>
          </p:cNvPr>
          <p:cNvSpPr txBox="1"/>
          <p:nvPr/>
        </p:nvSpPr>
        <p:spPr>
          <a:xfrm>
            <a:off x="4017805" y="1998970"/>
            <a:ext cx="554195" cy="523220"/>
          </a:xfrm>
          <a:prstGeom prst="rect">
            <a:avLst/>
          </a:prstGeom>
          <a:noFill/>
        </p:spPr>
        <p:txBody>
          <a:bodyPr wrap="square" rtlCol="0">
            <a:spAutoFit/>
          </a:bodyPr>
          <a:lstStyle/>
          <a:p>
            <a:r>
              <a:rPr kumimoji="1" lang="ja-JP" altLang="en-US" sz="2800" b="1" dirty="0">
                <a:solidFill>
                  <a:schemeClr val="bg1"/>
                </a:solidFill>
              </a:rPr>
              <a:t>④</a:t>
            </a:r>
            <a:endParaRPr kumimoji="1" lang="ja-JP" altLang="en-US" b="1" dirty="0">
              <a:solidFill>
                <a:schemeClr val="bg1"/>
              </a:solidFill>
            </a:endParaRPr>
          </a:p>
        </p:txBody>
      </p:sp>
      <p:sp>
        <p:nvSpPr>
          <p:cNvPr id="20" name="テキスト ボックス 19">
            <a:extLst>
              <a:ext uri="{FF2B5EF4-FFF2-40B4-BE49-F238E27FC236}">
                <a16:creationId xmlns:a16="http://schemas.microsoft.com/office/drawing/2014/main" id="{66E16FF9-FC44-4E61-B36E-A43E9A003D41}"/>
              </a:ext>
            </a:extLst>
          </p:cNvPr>
          <p:cNvSpPr txBox="1"/>
          <p:nvPr/>
        </p:nvSpPr>
        <p:spPr>
          <a:xfrm>
            <a:off x="1911139" y="4136357"/>
            <a:ext cx="554195" cy="523220"/>
          </a:xfrm>
          <a:prstGeom prst="rect">
            <a:avLst/>
          </a:prstGeom>
          <a:noFill/>
        </p:spPr>
        <p:txBody>
          <a:bodyPr wrap="square" rtlCol="0">
            <a:spAutoFit/>
          </a:bodyPr>
          <a:lstStyle/>
          <a:p>
            <a:r>
              <a:rPr kumimoji="1" lang="ja-JP" altLang="en-US" sz="2800" b="1" dirty="0">
                <a:solidFill>
                  <a:srgbClr val="FF0000"/>
                </a:solidFill>
              </a:rPr>
              <a:t>⑤</a:t>
            </a:r>
            <a:endParaRPr kumimoji="1" lang="ja-JP" altLang="en-US" b="1" dirty="0">
              <a:solidFill>
                <a:srgbClr val="FF0000"/>
              </a:solidFill>
            </a:endParaRPr>
          </a:p>
        </p:txBody>
      </p:sp>
    </p:spTree>
    <p:extLst>
      <p:ext uri="{BB962C8B-B14F-4D97-AF65-F5344CB8AC3E}">
        <p14:creationId xmlns:p14="http://schemas.microsoft.com/office/powerpoint/2010/main" val="7963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727390A-D783-4F58-9C84-BE8A1981E35E}"/>
              </a:ext>
            </a:extLst>
          </p:cNvPr>
          <p:cNvSpPr>
            <a:spLocks noGrp="1"/>
          </p:cNvSpPr>
          <p:nvPr>
            <p:ph type="title"/>
          </p:nvPr>
        </p:nvSpPr>
        <p:spPr/>
        <p:txBody>
          <a:bodyPr/>
          <a:lstStyle/>
          <a:p>
            <a:r>
              <a:rPr lang="ja-JP" altLang="en-US" sz="3200" dirty="0"/>
              <a:t>②マイク・カメラの　</a:t>
            </a:r>
            <a:r>
              <a:rPr lang="en-US" altLang="ja-JP" sz="3200" dirty="0"/>
              <a:t>On</a:t>
            </a:r>
            <a:r>
              <a:rPr lang="ja-JP" altLang="en-US" sz="3200" dirty="0"/>
              <a:t>・</a:t>
            </a:r>
            <a:r>
              <a:rPr lang="en-US" altLang="ja-JP" sz="3200" dirty="0"/>
              <a:t>Off</a:t>
            </a:r>
            <a:endParaRPr lang="ja-JP" altLang="en-US" sz="3200" dirty="0"/>
          </a:p>
        </p:txBody>
      </p:sp>
      <p:sp>
        <p:nvSpPr>
          <p:cNvPr id="2" name="コンテンツ プレースホルダー 1">
            <a:extLst>
              <a:ext uri="{FF2B5EF4-FFF2-40B4-BE49-F238E27FC236}">
                <a16:creationId xmlns:a16="http://schemas.microsoft.com/office/drawing/2014/main" id="{65DD0DB5-BE01-4AAD-A01B-092FD2FBBDC5}"/>
              </a:ext>
            </a:extLst>
          </p:cNvPr>
          <p:cNvSpPr>
            <a:spLocks noGrp="1"/>
          </p:cNvSpPr>
          <p:nvPr>
            <p:ph idx="1"/>
          </p:nvPr>
        </p:nvSpPr>
        <p:spPr>
          <a:xfrm>
            <a:off x="609598" y="1230924"/>
            <a:ext cx="8311664" cy="4810440"/>
          </a:xfrm>
        </p:spPr>
        <p:txBody>
          <a:bodyPr/>
          <a:lstStyle/>
          <a:p>
            <a:r>
              <a:rPr kumimoji="1" lang="ja-JP" altLang="en-US" sz="2400" dirty="0"/>
              <a:t>研修時は「</a:t>
            </a:r>
            <a:r>
              <a:rPr kumimoji="1" lang="ja-JP" altLang="en-US" sz="1800" b="1" dirty="0"/>
              <a:t>マイクオフ</a:t>
            </a:r>
            <a:r>
              <a:rPr kumimoji="1" lang="ja-JP" altLang="en-US" sz="2400" dirty="0"/>
              <a:t>（ミュート）」・「</a:t>
            </a:r>
            <a:r>
              <a:rPr kumimoji="1" lang="ja-JP" altLang="en-US" sz="1800" b="1" dirty="0">
                <a:solidFill>
                  <a:srgbClr val="FF0000"/>
                </a:solidFill>
              </a:rPr>
              <a:t>カメラオン</a:t>
            </a:r>
            <a:r>
              <a:rPr kumimoji="1" lang="ja-JP" altLang="en-US" sz="2400" dirty="0"/>
              <a:t>」を基本とします。</a:t>
            </a:r>
            <a:endParaRPr kumimoji="1" lang="en-US" altLang="ja-JP" sz="2400" dirty="0"/>
          </a:p>
          <a:p>
            <a:r>
              <a:rPr kumimoji="1" lang="ja-JP" altLang="en-US" sz="2400" dirty="0"/>
              <a:t>画面左下のマイクのオン・オフ、カメラのオン・オフの切替はアイコンをクリックすることによって変わります。</a:t>
            </a:r>
            <a:endParaRPr kumimoji="1" lang="en-US" altLang="ja-JP" sz="2400" dirty="0"/>
          </a:p>
        </p:txBody>
      </p:sp>
      <p:pic>
        <p:nvPicPr>
          <p:cNvPr id="4" name="図 3">
            <a:extLst>
              <a:ext uri="{FF2B5EF4-FFF2-40B4-BE49-F238E27FC236}">
                <a16:creationId xmlns:a16="http://schemas.microsoft.com/office/drawing/2014/main" id="{0ABF53B2-2694-46B0-B2BD-B927385D1F45}"/>
              </a:ext>
            </a:extLst>
          </p:cNvPr>
          <p:cNvPicPr>
            <a:picLocks/>
          </p:cNvPicPr>
          <p:nvPr/>
        </p:nvPicPr>
        <p:blipFill rotWithShape="1">
          <a:blip r:embed="rId2"/>
          <a:srcRect r="50941"/>
          <a:stretch/>
        </p:blipFill>
        <p:spPr>
          <a:xfrm>
            <a:off x="1077127" y="2896080"/>
            <a:ext cx="1059672" cy="720000"/>
          </a:xfrm>
          <a:prstGeom prst="rect">
            <a:avLst/>
          </a:prstGeom>
        </p:spPr>
      </p:pic>
      <p:pic>
        <p:nvPicPr>
          <p:cNvPr id="5" name="図 4">
            <a:extLst>
              <a:ext uri="{FF2B5EF4-FFF2-40B4-BE49-F238E27FC236}">
                <a16:creationId xmlns:a16="http://schemas.microsoft.com/office/drawing/2014/main" id="{E5A5BE9A-AE86-49B3-BBF1-57BFF94E65EC}"/>
              </a:ext>
            </a:extLst>
          </p:cNvPr>
          <p:cNvPicPr>
            <a:picLocks/>
          </p:cNvPicPr>
          <p:nvPr/>
        </p:nvPicPr>
        <p:blipFill rotWithShape="1">
          <a:blip r:embed="rId3"/>
          <a:srcRect r="54304"/>
          <a:stretch/>
        </p:blipFill>
        <p:spPr>
          <a:xfrm>
            <a:off x="1025188" y="4666421"/>
            <a:ext cx="1100327" cy="720000"/>
          </a:xfrm>
          <a:prstGeom prst="rect">
            <a:avLst/>
          </a:prstGeom>
        </p:spPr>
      </p:pic>
      <p:sp>
        <p:nvSpPr>
          <p:cNvPr id="6" name="テキスト ボックス 5">
            <a:extLst>
              <a:ext uri="{FF2B5EF4-FFF2-40B4-BE49-F238E27FC236}">
                <a16:creationId xmlns:a16="http://schemas.microsoft.com/office/drawing/2014/main" id="{7F20B248-73BA-47D5-A5C5-05A1931C499D}"/>
              </a:ext>
            </a:extLst>
          </p:cNvPr>
          <p:cNvSpPr txBox="1"/>
          <p:nvPr/>
        </p:nvSpPr>
        <p:spPr>
          <a:xfrm>
            <a:off x="425319"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On</a:t>
            </a:r>
          </a:p>
          <a:p>
            <a:r>
              <a:rPr kumimoji="1" lang="ja-JP" altLang="en-US" dirty="0">
                <a:solidFill>
                  <a:schemeClr val="tx2">
                    <a:lumMod val="60000"/>
                    <a:lumOff val="40000"/>
                  </a:schemeClr>
                </a:solidFill>
              </a:rPr>
              <a:t>（自分の声が聞こえる）</a:t>
            </a:r>
          </a:p>
        </p:txBody>
      </p:sp>
      <p:pic>
        <p:nvPicPr>
          <p:cNvPr id="8" name="図 7">
            <a:extLst>
              <a:ext uri="{FF2B5EF4-FFF2-40B4-BE49-F238E27FC236}">
                <a16:creationId xmlns:a16="http://schemas.microsoft.com/office/drawing/2014/main" id="{812D39EA-DBB1-47E5-B906-584A1A72474D}"/>
              </a:ext>
            </a:extLst>
          </p:cNvPr>
          <p:cNvPicPr>
            <a:picLocks/>
          </p:cNvPicPr>
          <p:nvPr/>
        </p:nvPicPr>
        <p:blipFill>
          <a:blip r:embed="rId4"/>
          <a:stretch>
            <a:fillRect/>
          </a:stretch>
        </p:blipFill>
        <p:spPr>
          <a:xfrm>
            <a:off x="6492993" y="3728404"/>
            <a:ext cx="2160000" cy="720000"/>
          </a:xfrm>
          <a:prstGeom prst="rect">
            <a:avLst/>
          </a:prstGeom>
        </p:spPr>
      </p:pic>
      <p:sp>
        <p:nvSpPr>
          <p:cNvPr id="9" name="テキスト ボックス 8">
            <a:extLst>
              <a:ext uri="{FF2B5EF4-FFF2-40B4-BE49-F238E27FC236}">
                <a16:creationId xmlns:a16="http://schemas.microsoft.com/office/drawing/2014/main" id="{EA1D28C1-0109-481B-B9C0-EA9431B8A62F}"/>
              </a:ext>
            </a:extLst>
          </p:cNvPr>
          <p:cNvSpPr txBox="1"/>
          <p:nvPr/>
        </p:nvSpPr>
        <p:spPr>
          <a:xfrm>
            <a:off x="6417438" y="4649626"/>
            <a:ext cx="231111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r>
              <a:rPr kumimoji="1" lang="ja-JP" altLang="en-US" dirty="0">
                <a:solidFill>
                  <a:schemeClr val="tx2">
                    <a:lumMod val="60000"/>
                    <a:lumOff val="40000"/>
                  </a:schemeClr>
                </a:solidFill>
              </a:rPr>
              <a:t>　ビデオ</a:t>
            </a:r>
            <a:r>
              <a:rPr kumimoji="1" lang="en-US" altLang="ja-JP" dirty="0">
                <a:solidFill>
                  <a:schemeClr val="tx2">
                    <a:lumMod val="60000"/>
                    <a:lumOff val="40000"/>
                  </a:schemeClr>
                </a:solidFill>
              </a:rPr>
              <a:t>On</a:t>
            </a:r>
          </a:p>
        </p:txBody>
      </p:sp>
      <p:sp>
        <p:nvSpPr>
          <p:cNvPr id="11" name="テキスト ボックス 10">
            <a:extLst>
              <a:ext uri="{FF2B5EF4-FFF2-40B4-BE49-F238E27FC236}">
                <a16:creationId xmlns:a16="http://schemas.microsoft.com/office/drawing/2014/main" id="{99308619-D52F-4884-BACF-0EEB7AD6F9AA}"/>
              </a:ext>
            </a:extLst>
          </p:cNvPr>
          <p:cNvSpPr txBox="1"/>
          <p:nvPr/>
        </p:nvSpPr>
        <p:spPr>
          <a:xfrm>
            <a:off x="6742600" y="3114834"/>
            <a:ext cx="173718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b="1" dirty="0">
                <a:solidFill>
                  <a:schemeClr val="tx2">
                    <a:lumMod val="60000"/>
                    <a:lumOff val="40000"/>
                  </a:schemeClr>
                </a:solidFill>
              </a:rPr>
              <a:t>研修中の基本</a:t>
            </a:r>
            <a:endParaRPr kumimoji="1" lang="en-US" altLang="ja-JP" b="1" dirty="0">
              <a:solidFill>
                <a:schemeClr val="tx2">
                  <a:lumMod val="60000"/>
                  <a:lumOff val="40000"/>
                </a:schemeClr>
              </a:solidFill>
            </a:endParaRPr>
          </a:p>
        </p:txBody>
      </p:sp>
      <p:sp>
        <p:nvSpPr>
          <p:cNvPr id="12" name="テキスト ボックス 11">
            <a:extLst>
              <a:ext uri="{FF2B5EF4-FFF2-40B4-BE49-F238E27FC236}">
                <a16:creationId xmlns:a16="http://schemas.microsoft.com/office/drawing/2014/main" id="{BF2F551D-F68F-45E8-956D-2AAD6E5B45B1}"/>
              </a:ext>
            </a:extLst>
          </p:cNvPr>
          <p:cNvSpPr txBox="1"/>
          <p:nvPr/>
        </p:nvSpPr>
        <p:spPr>
          <a:xfrm>
            <a:off x="554811" y="311028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21BCAB05-5E0D-4273-9BEA-75B96C789612}"/>
              </a:ext>
            </a:extLst>
          </p:cNvPr>
          <p:cNvSpPr txBox="1"/>
          <p:nvPr/>
        </p:nvSpPr>
        <p:spPr>
          <a:xfrm>
            <a:off x="6229738" y="3015477"/>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pic>
        <p:nvPicPr>
          <p:cNvPr id="15" name="図 14">
            <a:extLst>
              <a:ext uri="{FF2B5EF4-FFF2-40B4-BE49-F238E27FC236}">
                <a16:creationId xmlns:a16="http://schemas.microsoft.com/office/drawing/2014/main" id="{F7BC0AD3-ACCC-4B2B-ABB2-F79E650CCB09}"/>
              </a:ext>
            </a:extLst>
          </p:cNvPr>
          <p:cNvPicPr>
            <a:picLocks/>
          </p:cNvPicPr>
          <p:nvPr/>
        </p:nvPicPr>
        <p:blipFill rotWithShape="1">
          <a:blip r:embed="rId2"/>
          <a:srcRect l="49059"/>
          <a:stretch/>
        </p:blipFill>
        <p:spPr>
          <a:xfrm>
            <a:off x="3964926" y="2896080"/>
            <a:ext cx="1100327" cy="720000"/>
          </a:xfrm>
          <a:prstGeom prst="rect">
            <a:avLst/>
          </a:prstGeom>
        </p:spPr>
      </p:pic>
      <p:pic>
        <p:nvPicPr>
          <p:cNvPr id="16" name="図 15">
            <a:extLst>
              <a:ext uri="{FF2B5EF4-FFF2-40B4-BE49-F238E27FC236}">
                <a16:creationId xmlns:a16="http://schemas.microsoft.com/office/drawing/2014/main" id="{49BDC133-45E9-495E-A670-1E8248350521}"/>
              </a:ext>
            </a:extLst>
          </p:cNvPr>
          <p:cNvPicPr>
            <a:picLocks/>
          </p:cNvPicPr>
          <p:nvPr/>
        </p:nvPicPr>
        <p:blipFill rotWithShape="1">
          <a:blip r:embed="rId3"/>
          <a:srcRect l="49059"/>
          <a:stretch/>
        </p:blipFill>
        <p:spPr>
          <a:xfrm>
            <a:off x="3964848" y="4709710"/>
            <a:ext cx="1100328" cy="720000"/>
          </a:xfrm>
          <a:prstGeom prst="rect">
            <a:avLst/>
          </a:prstGeom>
        </p:spPr>
      </p:pic>
      <p:sp>
        <p:nvSpPr>
          <p:cNvPr id="17" name="テキスト ボックス 16">
            <a:extLst>
              <a:ext uri="{FF2B5EF4-FFF2-40B4-BE49-F238E27FC236}">
                <a16:creationId xmlns:a16="http://schemas.microsoft.com/office/drawing/2014/main" id="{F41CE07C-72AA-4862-9EC9-A87EB1DF83F7}"/>
              </a:ext>
            </a:extLst>
          </p:cNvPr>
          <p:cNvSpPr txBox="1"/>
          <p:nvPr/>
        </p:nvSpPr>
        <p:spPr>
          <a:xfrm>
            <a:off x="3277488"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On</a:t>
            </a:r>
          </a:p>
          <a:p>
            <a:pPr algn="ctr"/>
            <a:r>
              <a:rPr kumimoji="1" lang="ja-JP" altLang="en-US" dirty="0">
                <a:solidFill>
                  <a:schemeClr val="tx2">
                    <a:lumMod val="60000"/>
                    <a:lumOff val="40000"/>
                  </a:schemeClr>
                </a:solidFill>
              </a:rPr>
              <a:t>（自分の顔が映る）</a:t>
            </a:r>
          </a:p>
        </p:txBody>
      </p:sp>
      <p:sp>
        <p:nvSpPr>
          <p:cNvPr id="18" name="テキスト ボックス 17">
            <a:extLst>
              <a:ext uri="{FF2B5EF4-FFF2-40B4-BE49-F238E27FC236}">
                <a16:creationId xmlns:a16="http://schemas.microsoft.com/office/drawing/2014/main" id="{15940E63-1930-4B7E-AE1E-99150109D7AF}"/>
              </a:ext>
            </a:extLst>
          </p:cNvPr>
          <p:cNvSpPr txBox="1"/>
          <p:nvPr/>
        </p:nvSpPr>
        <p:spPr>
          <a:xfrm>
            <a:off x="222052" y="5481388"/>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p>
          <a:p>
            <a:r>
              <a:rPr kumimoji="1" lang="ja-JP" altLang="en-US" dirty="0">
                <a:solidFill>
                  <a:schemeClr val="tx2">
                    <a:lumMod val="60000"/>
                    <a:lumOff val="40000"/>
                  </a:schemeClr>
                </a:solidFill>
              </a:rPr>
              <a:t>（自分の声が聞こえない）</a:t>
            </a:r>
          </a:p>
        </p:txBody>
      </p:sp>
      <p:sp>
        <p:nvSpPr>
          <p:cNvPr id="13" name="テキスト ボックス 12">
            <a:extLst>
              <a:ext uri="{FF2B5EF4-FFF2-40B4-BE49-F238E27FC236}">
                <a16:creationId xmlns:a16="http://schemas.microsoft.com/office/drawing/2014/main" id="{99B24D9D-4D09-4B9C-98EF-1B48F8880D34}"/>
              </a:ext>
            </a:extLst>
          </p:cNvPr>
          <p:cNvSpPr txBox="1"/>
          <p:nvPr/>
        </p:nvSpPr>
        <p:spPr>
          <a:xfrm>
            <a:off x="3459937" y="3055172"/>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F09EFD0E-82EA-4D09-836D-EBFA4C775AD8}"/>
              </a:ext>
            </a:extLst>
          </p:cNvPr>
          <p:cNvSpPr txBox="1"/>
          <p:nvPr/>
        </p:nvSpPr>
        <p:spPr>
          <a:xfrm>
            <a:off x="3130178" y="5522222"/>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Off</a:t>
            </a:r>
          </a:p>
          <a:p>
            <a:pPr algn="ctr"/>
            <a:r>
              <a:rPr kumimoji="1" lang="ja-JP" altLang="en-US" dirty="0">
                <a:solidFill>
                  <a:schemeClr val="tx2">
                    <a:lumMod val="60000"/>
                    <a:lumOff val="40000"/>
                  </a:schemeClr>
                </a:solidFill>
              </a:rPr>
              <a:t>（自分の顔が映らない）</a:t>
            </a:r>
          </a:p>
        </p:txBody>
      </p:sp>
    </p:spTree>
    <p:extLst>
      <p:ext uri="{BB962C8B-B14F-4D97-AF65-F5344CB8AC3E}">
        <p14:creationId xmlns:p14="http://schemas.microsoft.com/office/powerpoint/2010/main" val="95234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48980C3-D5DB-4108-A5A1-C147DCEEBE0B}"/>
              </a:ext>
            </a:extLst>
          </p:cNvPr>
          <p:cNvSpPr>
            <a:spLocks noGrp="1"/>
          </p:cNvSpPr>
          <p:nvPr>
            <p:ph type="title"/>
          </p:nvPr>
        </p:nvSpPr>
        <p:spPr/>
        <p:txBody>
          <a:bodyPr/>
          <a:lstStyle/>
          <a:p>
            <a:pPr lvl="1"/>
            <a:r>
              <a:rPr lang="ja-JP" altLang="en-US" sz="3200" dirty="0">
                <a:solidFill>
                  <a:schemeClr val="accent2"/>
                </a:solidFill>
                <a:latin typeface="+mj-lt"/>
                <a:ea typeface="+mj-ea"/>
                <a:cs typeface="+mj-cs"/>
              </a:rPr>
              <a:t>③チャット機能</a:t>
            </a:r>
          </a:p>
        </p:txBody>
      </p:sp>
      <p:sp>
        <p:nvSpPr>
          <p:cNvPr id="2" name="コンテンツ プレースホルダー 1">
            <a:extLst>
              <a:ext uri="{FF2B5EF4-FFF2-40B4-BE49-F238E27FC236}">
                <a16:creationId xmlns:a16="http://schemas.microsoft.com/office/drawing/2014/main" id="{E4E40FE2-289E-4BE7-B873-A1C575EEB610}"/>
              </a:ext>
            </a:extLst>
          </p:cNvPr>
          <p:cNvSpPr>
            <a:spLocks noGrp="1"/>
          </p:cNvSpPr>
          <p:nvPr>
            <p:ph idx="1"/>
          </p:nvPr>
        </p:nvSpPr>
        <p:spPr/>
        <p:txBody>
          <a:bodyPr/>
          <a:lstStyle/>
          <a:p>
            <a:r>
              <a:rPr kumimoji="1" lang="ja-JP" altLang="en-US" dirty="0"/>
              <a:t>チャットボタンを押す</a:t>
            </a:r>
            <a:endParaRPr kumimoji="1" lang="en-US" altLang="ja-JP" dirty="0"/>
          </a:p>
          <a:p>
            <a:r>
              <a:rPr lang="ja-JP" altLang="en-US" dirty="0"/>
              <a:t>チャットのボックスが開く</a:t>
            </a:r>
            <a:endParaRPr kumimoji="1" lang="en-US" altLang="ja-JP" dirty="0"/>
          </a:p>
          <a:p>
            <a:r>
              <a:rPr kumimoji="1" lang="ja-JP" altLang="en-US" dirty="0"/>
              <a:t>メッセージを入力</a:t>
            </a:r>
            <a:br>
              <a:rPr kumimoji="1" lang="en-US" altLang="ja-JP" dirty="0"/>
            </a:br>
            <a:r>
              <a:rPr kumimoji="1" lang="en-US" altLang="ja-JP" dirty="0"/>
              <a:t>Enter </a:t>
            </a:r>
            <a:r>
              <a:rPr kumimoji="1" lang="ja-JP" altLang="en-US" dirty="0"/>
              <a:t>で送信</a:t>
            </a:r>
            <a:endParaRPr kumimoji="1" lang="en-US" altLang="ja-JP" dirty="0"/>
          </a:p>
          <a:p>
            <a:r>
              <a:rPr kumimoji="1" lang="ja-JP" altLang="en-US" dirty="0"/>
              <a:t>複数行を送りたい</a:t>
            </a:r>
            <a:br>
              <a:rPr kumimoji="1" lang="en-US" altLang="ja-JP" dirty="0"/>
            </a:br>
            <a:r>
              <a:rPr kumimoji="1" lang="en-US" altLang="ja-JP" sz="2400" dirty="0" err="1">
                <a:solidFill>
                  <a:schemeClr val="tx2">
                    <a:lumMod val="60000"/>
                    <a:lumOff val="40000"/>
                  </a:schemeClr>
                </a:solidFill>
              </a:rPr>
              <a:t>Shift+Enter</a:t>
            </a:r>
            <a:br>
              <a:rPr kumimoji="1" lang="en-US" altLang="ja-JP" sz="2400" dirty="0">
                <a:solidFill>
                  <a:schemeClr val="tx2">
                    <a:lumMod val="60000"/>
                    <a:lumOff val="40000"/>
                  </a:schemeClr>
                </a:solidFill>
              </a:rPr>
            </a:br>
            <a:r>
              <a:rPr kumimoji="1" lang="ja-JP" altLang="en-US" sz="2400" dirty="0"/>
              <a:t>を押す</a:t>
            </a:r>
            <a:endParaRPr kumimoji="1" lang="ja-JP" altLang="en-US" dirty="0"/>
          </a:p>
        </p:txBody>
      </p:sp>
      <p:pic>
        <p:nvPicPr>
          <p:cNvPr id="4" name="図 3">
            <a:extLst>
              <a:ext uri="{FF2B5EF4-FFF2-40B4-BE49-F238E27FC236}">
                <a16:creationId xmlns:a16="http://schemas.microsoft.com/office/drawing/2014/main" id="{39FF9D92-2E8E-4166-BD69-1E024D47945D}"/>
              </a:ext>
            </a:extLst>
          </p:cNvPr>
          <p:cNvPicPr>
            <a:picLocks noChangeAspect="1"/>
          </p:cNvPicPr>
          <p:nvPr/>
        </p:nvPicPr>
        <p:blipFill>
          <a:blip r:embed="rId2"/>
          <a:stretch>
            <a:fillRect/>
          </a:stretch>
        </p:blipFill>
        <p:spPr>
          <a:xfrm>
            <a:off x="2165140" y="5731837"/>
            <a:ext cx="4239217" cy="514422"/>
          </a:xfrm>
          <a:prstGeom prst="rect">
            <a:avLst/>
          </a:prstGeom>
        </p:spPr>
      </p:pic>
      <p:sp>
        <p:nvSpPr>
          <p:cNvPr id="7" name="四角形: 角を丸くする 6">
            <a:extLst>
              <a:ext uri="{FF2B5EF4-FFF2-40B4-BE49-F238E27FC236}">
                <a16:creationId xmlns:a16="http://schemas.microsoft.com/office/drawing/2014/main" id="{F4E12DEA-DFA9-4A26-A818-46FEFB44B43D}"/>
              </a:ext>
            </a:extLst>
          </p:cNvPr>
          <p:cNvSpPr/>
          <p:nvPr/>
        </p:nvSpPr>
        <p:spPr bwMode="auto">
          <a:xfrm>
            <a:off x="3235804" y="5722888"/>
            <a:ext cx="595287" cy="514421"/>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2" name="図 11">
            <a:extLst>
              <a:ext uri="{FF2B5EF4-FFF2-40B4-BE49-F238E27FC236}">
                <a16:creationId xmlns:a16="http://schemas.microsoft.com/office/drawing/2014/main" id="{B55CDE83-712B-480E-884E-599807398ECD}"/>
              </a:ext>
            </a:extLst>
          </p:cNvPr>
          <p:cNvPicPr>
            <a:picLocks noChangeAspect="1"/>
          </p:cNvPicPr>
          <p:nvPr/>
        </p:nvPicPr>
        <p:blipFill>
          <a:blip r:embed="rId3"/>
          <a:stretch>
            <a:fillRect/>
          </a:stretch>
        </p:blipFill>
        <p:spPr>
          <a:xfrm>
            <a:off x="3964306" y="1538826"/>
            <a:ext cx="3362794" cy="362000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8543D82-CAF2-43F4-957B-12CD6BA414E1}"/>
              </a:ext>
            </a:extLst>
          </p:cNvPr>
          <p:cNvSpPr/>
          <p:nvPr/>
        </p:nvSpPr>
        <p:spPr bwMode="auto">
          <a:xfrm>
            <a:off x="3995100" y="4352678"/>
            <a:ext cx="3249294" cy="78825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5" name="矢印: 右 14">
            <a:extLst>
              <a:ext uri="{FF2B5EF4-FFF2-40B4-BE49-F238E27FC236}">
                <a16:creationId xmlns:a16="http://schemas.microsoft.com/office/drawing/2014/main" id="{99484A6E-BDC4-4F7D-86F4-781FEE48D101}"/>
              </a:ext>
            </a:extLst>
          </p:cNvPr>
          <p:cNvSpPr/>
          <p:nvPr/>
        </p:nvSpPr>
        <p:spPr bwMode="auto">
          <a:xfrm>
            <a:off x="3533447" y="1990901"/>
            <a:ext cx="494684" cy="514421"/>
          </a:xfrm>
          <a:prstGeom prst="rightArrow">
            <a:avLst/>
          </a:prstGeom>
          <a:solidFill>
            <a:srgbClr val="FFFF00"/>
          </a:solidFill>
          <a:ln w="952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099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7AB022-E100-484D-BDE6-9256C4C93DEF}"/>
              </a:ext>
            </a:extLst>
          </p:cNvPr>
          <p:cNvSpPr>
            <a:spLocks noGrp="1"/>
          </p:cNvSpPr>
          <p:nvPr>
            <p:ph type="title"/>
          </p:nvPr>
        </p:nvSpPr>
        <p:spPr>
          <a:xfrm>
            <a:off x="609599" y="609600"/>
            <a:ext cx="6716359" cy="659802"/>
          </a:xfrm>
        </p:spPr>
        <p:txBody>
          <a:bodyPr/>
          <a:lstStyle/>
          <a:p>
            <a:r>
              <a:rPr lang="ja-JP" altLang="en-US" sz="3200" dirty="0"/>
              <a:t>④動画の視聴</a:t>
            </a:r>
          </a:p>
        </p:txBody>
      </p:sp>
      <p:sp>
        <p:nvSpPr>
          <p:cNvPr id="2" name="コンテンツ プレースホルダー 1">
            <a:extLst>
              <a:ext uri="{FF2B5EF4-FFF2-40B4-BE49-F238E27FC236}">
                <a16:creationId xmlns:a16="http://schemas.microsoft.com/office/drawing/2014/main" id="{234FFF77-9965-44A1-8D07-F7CF6EC6F112}"/>
              </a:ext>
            </a:extLst>
          </p:cNvPr>
          <p:cNvSpPr>
            <a:spLocks noGrp="1"/>
          </p:cNvSpPr>
          <p:nvPr>
            <p:ph idx="1"/>
          </p:nvPr>
        </p:nvSpPr>
        <p:spPr>
          <a:xfrm>
            <a:off x="609599" y="1488613"/>
            <a:ext cx="7209184" cy="3880773"/>
          </a:xfrm>
        </p:spPr>
        <p:txBody>
          <a:bodyPr>
            <a:normAutofit/>
          </a:bodyPr>
          <a:lstStyle/>
          <a:p>
            <a:r>
              <a:rPr kumimoji="1" lang="ja-JP" altLang="en-US" dirty="0"/>
              <a:t>研修中に動画を見ることがあります。</a:t>
            </a:r>
            <a:endParaRPr kumimoji="1" lang="en-US" altLang="ja-JP" dirty="0"/>
          </a:p>
          <a:p>
            <a:r>
              <a:rPr kumimoji="1" lang="ja-JP" altLang="en-US" dirty="0"/>
              <a:t>その際は、「表示」をクリックして</a:t>
            </a:r>
            <a:r>
              <a:rPr kumimoji="1" lang="ja-JP" altLang="en-US" b="1" dirty="0">
                <a:solidFill>
                  <a:srgbClr val="FF0000"/>
                </a:solidFill>
              </a:rPr>
              <a:t>「スピーカービュー」</a:t>
            </a:r>
            <a:r>
              <a:rPr kumimoji="1" lang="ja-JP" altLang="en-US" dirty="0"/>
              <a:t>にしてください</a:t>
            </a:r>
            <a:endParaRPr lang="en-US" altLang="ja-JP" dirty="0"/>
          </a:p>
          <a:p>
            <a:pPr marL="0" indent="0">
              <a:buNone/>
            </a:pPr>
            <a:endParaRPr kumimoji="1" lang="en-US" altLang="ja-JP" dirty="0"/>
          </a:p>
          <a:p>
            <a:r>
              <a:rPr kumimoji="1" lang="ja-JP" altLang="en-US" b="1" dirty="0">
                <a:solidFill>
                  <a:srgbClr val="FF0000"/>
                </a:solidFill>
              </a:rPr>
              <a:t>動画の視聴確認テスト</a:t>
            </a:r>
            <a:endParaRPr kumimoji="1" lang="en-US" altLang="ja-JP" b="1" dirty="0">
              <a:solidFill>
                <a:srgbClr val="FF0000"/>
              </a:solidFill>
            </a:endParaRPr>
          </a:p>
          <a:p>
            <a:pPr lvl="1"/>
            <a:r>
              <a:rPr kumimoji="1" lang="ja-JP" altLang="en-US" b="1" dirty="0">
                <a:solidFill>
                  <a:srgbClr val="FF0000"/>
                </a:solidFill>
              </a:rPr>
              <a:t>スムーズに動画が流れているか？</a:t>
            </a:r>
            <a:endParaRPr kumimoji="1" lang="en-US" altLang="ja-JP" b="1" dirty="0">
              <a:solidFill>
                <a:srgbClr val="FF0000"/>
              </a:solidFill>
            </a:endParaRPr>
          </a:p>
          <a:p>
            <a:pPr lvl="1"/>
            <a:r>
              <a:rPr kumimoji="1" lang="ja-JP" altLang="en-US" b="1" dirty="0">
                <a:solidFill>
                  <a:srgbClr val="FF0000"/>
                </a:solidFill>
              </a:rPr>
              <a:t>音声は聞こえるか？</a:t>
            </a:r>
            <a:endParaRPr kumimoji="1" lang="en-US" altLang="ja-JP" b="1" dirty="0">
              <a:solidFill>
                <a:srgbClr val="FF0000"/>
              </a:solidFill>
            </a:endParaRPr>
          </a:p>
          <a:p>
            <a:pPr lvl="1"/>
            <a:endParaRPr lang="en-US" altLang="ja-JP" b="1" dirty="0">
              <a:solidFill>
                <a:srgbClr val="FF0000"/>
              </a:solidFill>
            </a:endParaRPr>
          </a:p>
          <a:p>
            <a:pPr lvl="1"/>
            <a:r>
              <a:rPr kumimoji="1" lang="ja-JP" altLang="en-US" b="1" dirty="0">
                <a:solidFill>
                  <a:srgbClr val="FF0000"/>
                </a:solidFill>
              </a:rPr>
              <a:t>スムーズに動画が流れない場合は、</a:t>
            </a:r>
            <a:r>
              <a:rPr lang="ja-JP" altLang="en-US" b="1" dirty="0">
                <a:solidFill>
                  <a:srgbClr val="FF0000"/>
                </a:solidFill>
              </a:rPr>
              <a:t>講義</a:t>
            </a:r>
            <a:r>
              <a:rPr kumimoji="1" lang="ja-JP" altLang="en-US" b="1" dirty="0">
                <a:solidFill>
                  <a:srgbClr val="FF0000"/>
                </a:solidFill>
              </a:rPr>
              <a:t>に支障をきたしますので、対応方法を別途相談させていただきます。</a:t>
            </a:r>
            <a:endParaRPr kumimoji="1" lang="en-US" altLang="ja-JP" b="1" dirty="0">
              <a:solidFill>
                <a:srgbClr val="FF0000"/>
              </a:solidFill>
            </a:endParaRPr>
          </a:p>
        </p:txBody>
      </p:sp>
    </p:spTree>
    <p:extLst>
      <p:ext uri="{BB962C8B-B14F-4D97-AF65-F5344CB8AC3E}">
        <p14:creationId xmlns:p14="http://schemas.microsoft.com/office/powerpoint/2010/main" val="75961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0800F7-8E15-4C80-BA55-B1C60465AB8D}"/>
              </a:ext>
            </a:extLst>
          </p:cNvPr>
          <p:cNvPicPr>
            <a:picLocks noChangeAspect="1"/>
          </p:cNvPicPr>
          <p:nvPr/>
        </p:nvPicPr>
        <p:blipFill>
          <a:blip r:embed="rId2"/>
          <a:stretch>
            <a:fillRect/>
          </a:stretch>
        </p:blipFill>
        <p:spPr>
          <a:xfrm>
            <a:off x="4772830" y="3834702"/>
            <a:ext cx="2781300" cy="2895600"/>
          </a:xfrm>
          <a:prstGeom prst="rect">
            <a:avLst/>
          </a:prstGeom>
        </p:spPr>
      </p:pic>
      <p:pic>
        <p:nvPicPr>
          <p:cNvPr id="5" name="図 4">
            <a:extLst>
              <a:ext uri="{FF2B5EF4-FFF2-40B4-BE49-F238E27FC236}">
                <a16:creationId xmlns:a16="http://schemas.microsoft.com/office/drawing/2014/main" id="{5BA3E20D-A64D-4DA9-BFBE-9249CF48C053}"/>
              </a:ext>
            </a:extLst>
          </p:cNvPr>
          <p:cNvPicPr>
            <a:picLocks noChangeAspect="1"/>
          </p:cNvPicPr>
          <p:nvPr/>
        </p:nvPicPr>
        <p:blipFill>
          <a:blip r:embed="rId2"/>
          <a:stretch>
            <a:fillRect/>
          </a:stretch>
        </p:blipFill>
        <p:spPr>
          <a:xfrm>
            <a:off x="1118046" y="3802602"/>
            <a:ext cx="2781300" cy="2895600"/>
          </a:xfrm>
          <a:prstGeom prst="rect">
            <a:avLst/>
          </a:prstGeom>
        </p:spPr>
      </p:pic>
      <p:sp>
        <p:nvSpPr>
          <p:cNvPr id="3" name="タイトル 2">
            <a:extLst>
              <a:ext uri="{FF2B5EF4-FFF2-40B4-BE49-F238E27FC236}">
                <a16:creationId xmlns:a16="http://schemas.microsoft.com/office/drawing/2014/main" id="{E526B39B-920C-4AFE-A6D9-97730A17EBD2}"/>
              </a:ext>
            </a:extLst>
          </p:cNvPr>
          <p:cNvSpPr>
            <a:spLocks noGrp="1"/>
          </p:cNvSpPr>
          <p:nvPr>
            <p:ph type="title"/>
          </p:nvPr>
        </p:nvSpPr>
        <p:spPr>
          <a:xfrm>
            <a:off x="338302" y="390749"/>
            <a:ext cx="8357463" cy="863813"/>
          </a:xfrm>
        </p:spPr>
        <p:txBody>
          <a:bodyPr/>
          <a:lstStyle/>
          <a:p>
            <a:r>
              <a:rPr lang="ja-JP" altLang="en-US" sz="3200" dirty="0"/>
              <a:t>⑤</a:t>
            </a:r>
            <a:r>
              <a:rPr kumimoji="1" lang="ja-JP" altLang="en-US" sz="3200" dirty="0"/>
              <a:t>ファイルの送信</a:t>
            </a:r>
            <a:r>
              <a:rPr kumimoji="1" lang="ja-JP" altLang="en-US" sz="2000" dirty="0"/>
              <a:t>（送受信が不可の事業所もあります）</a:t>
            </a:r>
            <a:endParaRPr kumimoji="1" lang="ja-JP" altLang="en-US" dirty="0"/>
          </a:p>
        </p:txBody>
      </p:sp>
      <p:sp>
        <p:nvSpPr>
          <p:cNvPr id="2" name="コンテンツ プレースホルダー 1">
            <a:extLst>
              <a:ext uri="{FF2B5EF4-FFF2-40B4-BE49-F238E27FC236}">
                <a16:creationId xmlns:a16="http://schemas.microsoft.com/office/drawing/2014/main" id="{CCAAF4F4-1C73-4FFF-A6B8-CF11B8157F0F}"/>
              </a:ext>
            </a:extLst>
          </p:cNvPr>
          <p:cNvSpPr>
            <a:spLocks noGrp="1"/>
          </p:cNvSpPr>
          <p:nvPr>
            <p:ph idx="1"/>
          </p:nvPr>
        </p:nvSpPr>
        <p:spPr>
          <a:xfrm>
            <a:off x="338302" y="1254562"/>
            <a:ext cx="8707086" cy="5325532"/>
          </a:xfrm>
        </p:spPr>
        <p:txBody>
          <a:bodyPr/>
          <a:lstStyle/>
          <a:p>
            <a:r>
              <a:rPr kumimoji="1" lang="ja-JP" altLang="en-US" sz="2000" dirty="0"/>
              <a:t>事務局より追加資料等</a:t>
            </a:r>
            <a:r>
              <a:rPr lang="ja-JP" altLang="en-US" sz="2000" dirty="0"/>
              <a:t>の</a:t>
            </a:r>
            <a:r>
              <a:rPr kumimoji="1" lang="ja-JP" altLang="en-US" sz="2000" dirty="0"/>
              <a:t>ファイルが送られることがあります。</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word</a:t>
            </a:r>
            <a:r>
              <a:rPr kumimoji="1" lang="ja-JP" altLang="en-US" sz="2000" dirty="0"/>
              <a:t>、</a:t>
            </a:r>
            <a:r>
              <a:rPr kumimoji="1" lang="en-US" altLang="ja-JP" sz="2000" dirty="0"/>
              <a:t>Excel</a:t>
            </a:r>
            <a:r>
              <a:rPr kumimoji="1" lang="ja-JP" altLang="en-US" sz="2000" dirty="0"/>
              <a:t>ファイル→</a:t>
            </a:r>
            <a:r>
              <a:rPr kumimoji="1" lang="ja-JP" altLang="en-US" sz="2000" dirty="0">
                <a:solidFill>
                  <a:srgbClr val="FF0000"/>
                </a:solidFill>
              </a:rPr>
              <a:t>クリックしてダウンロード</a:t>
            </a:r>
            <a:r>
              <a:rPr kumimoji="1" lang="ja-JP" altLang="en-US" sz="2000" dirty="0"/>
              <a:t>→名前をつけて保存</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PDF</a:t>
            </a:r>
            <a:r>
              <a:rPr kumimoji="1" lang="ja-JP" altLang="en-US" sz="2000" dirty="0"/>
              <a:t>ファイル</a:t>
            </a:r>
            <a:r>
              <a:rPr kumimoji="1" lang="en-US" altLang="ja-JP" sz="2000" dirty="0"/>
              <a:t>…</a:t>
            </a:r>
            <a:r>
              <a:rPr kumimoji="1" lang="ja-JP" altLang="en-US" sz="2000" dirty="0">
                <a:solidFill>
                  <a:srgbClr val="FF0000"/>
                </a:solidFill>
              </a:rPr>
              <a:t>クリックして開く</a:t>
            </a:r>
            <a:r>
              <a:rPr kumimoji="1" lang="ja-JP" altLang="en-US" sz="2000" dirty="0"/>
              <a:t>→</a:t>
            </a:r>
            <a:r>
              <a:rPr kumimoji="1" lang="en-US" altLang="ja-JP" sz="2000" dirty="0"/>
              <a:t>PDF</a:t>
            </a:r>
            <a:r>
              <a:rPr kumimoji="1" lang="ja-JP" altLang="en-US" sz="2000" dirty="0"/>
              <a:t>ファイルが開かれる</a:t>
            </a:r>
            <a:endParaRPr kumimoji="1" lang="en-US" altLang="ja-JP" sz="2000" dirty="0"/>
          </a:p>
          <a:p>
            <a:endParaRPr kumimoji="1" lang="ja-JP" altLang="en-US" sz="2400" dirty="0"/>
          </a:p>
        </p:txBody>
      </p:sp>
      <p:sp>
        <p:nvSpPr>
          <p:cNvPr id="10" name="テキスト ボックス 9">
            <a:extLst>
              <a:ext uri="{FF2B5EF4-FFF2-40B4-BE49-F238E27FC236}">
                <a16:creationId xmlns:a16="http://schemas.microsoft.com/office/drawing/2014/main" id="{429310A6-7BB6-486D-A373-F97F906C3142}"/>
              </a:ext>
            </a:extLst>
          </p:cNvPr>
          <p:cNvSpPr txBox="1"/>
          <p:nvPr/>
        </p:nvSpPr>
        <p:spPr>
          <a:xfrm>
            <a:off x="563851" y="338406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B7CBDAE1-707F-4BF4-87BE-C60EBCF5AB16}"/>
              </a:ext>
            </a:extLst>
          </p:cNvPr>
          <p:cNvSpPr txBox="1"/>
          <p:nvPr/>
        </p:nvSpPr>
        <p:spPr>
          <a:xfrm>
            <a:off x="4182736" y="3428998"/>
            <a:ext cx="538339"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8" name="四角形: 角を丸くする 7">
            <a:extLst>
              <a:ext uri="{FF2B5EF4-FFF2-40B4-BE49-F238E27FC236}">
                <a16:creationId xmlns:a16="http://schemas.microsoft.com/office/drawing/2014/main" id="{763D1057-697F-4E18-9B3E-E7E5ED8A1CF6}"/>
              </a:ext>
            </a:extLst>
          </p:cNvPr>
          <p:cNvSpPr/>
          <p:nvPr/>
        </p:nvSpPr>
        <p:spPr bwMode="auto">
          <a:xfrm>
            <a:off x="968846" y="4215322"/>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四角形: 角を丸くする 11">
            <a:extLst>
              <a:ext uri="{FF2B5EF4-FFF2-40B4-BE49-F238E27FC236}">
                <a16:creationId xmlns:a16="http://schemas.microsoft.com/office/drawing/2014/main" id="{E42C6AF1-1EF4-408B-BE40-64A115EFEDE8}"/>
              </a:ext>
            </a:extLst>
          </p:cNvPr>
          <p:cNvSpPr/>
          <p:nvPr/>
        </p:nvSpPr>
        <p:spPr bwMode="auto">
          <a:xfrm>
            <a:off x="4785040" y="4227583"/>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9295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B93F8DC-5AD9-4E36-993C-931042C24D76}"/>
              </a:ext>
            </a:extLst>
          </p:cNvPr>
          <p:cNvSpPr>
            <a:spLocks noGrp="1"/>
          </p:cNvSpPr>
          <p:nvPr>
            <p:ph type="title"/>
          </p:nvPr>
        </p:nvSpPr>
        <p:spPr>
          <a:xfrm>
            <a:off x="609599" y="481106"/>
            <a:ext cx="6347713" cy="621552"/>
          </a:xfrm>
        </p:spPr>
        <p:txBody>
          <a:bodyPr/>
          <a:lstStyle/>
          <a:p>
            <a:r>
              <a:rPr lang="ja-JP" altLang="en-US" sz="3200" dirty="0"/>
              <a:t>オンライン研修参加にあたって</a:t>
            </a:r>
          </a:p>
        </p:txBody>
      </p:sp>
      <p:sp>
        <p:nvSpPr>
          <p:cNvPr id="2" name="コンテンツ プレースホルダー 1">
            <a:extLst>
              <a:ext uri="{FF2B5EF4-FFF2-40B4-BE49-F238E27FC236}">
                <a16:creationId xmlns:a16="http://schemas.microsoft.com/office/drawing/2014/main" id="{DDDEFFBA-34B7-45FB-8646-7C0E1213745F}"/>
              </a:ext>
            </a:extLst>
          </p:cNvPr>
          <p:cNvSpPr>
            <a:spLocks noGrp="1"/>
          </p:cNvSpPr>
          <p:nvPr>
            <p:ph idx="1"/>
          </p:nvPr>
        </p:nvSpPr>
        <p:spPr>
          <a:xfrm>
            <a:off x="340658" y="1350683"/>
            <a:ext cx="8193742" cy="5507317"/>
          </a:xfrm>
        </p:spPr>
        <p:txBody>
          <a:bodyPr>
            <a:normAutofit fontScale="55000" lnSpcReduction="20000"/>
          </a:bodyPr>
          <a:lstStyle/>
          <a:p>
            <a:r>
              <a:rPr kumimoji="1" lang="ja-JP" altLang="en-US" sz="3300" dirty="0">
                <a:solidFill>
                  <a:srgbClr val="FF0000"/>
                </a:solidFill>
              </a:rPr>
              <a:t>研修期間中、参加状況の確認のため、録画（レコーディング）を行います。</a:t>
            </a:r>
            <a:endParaRPr kumimoji="1" lang="en-US" altLang="ja-JP" sz="3300" dirty="0">
              <a:solidFill>
                <a:srgbClr val="FF0000"/>
              </a:solidFill>
            </a:endParaRPr>
          </a:p>
          <a:p>
            <a:endParaRPr kumimoji="1" lang="en-US" altLang="ja-JP" sz="3300" dirty="0">
              <a:solidFill>
                <a:srgbClr val="FF0000"/>
              </a:solidFill>
            </a:endParaRPr>
          </a:p>
          <a:p>
            <a:r>
              <a:rPr kumimoji="1" lang="ja-JP" altLang="en-US" sz="3300" dirty="0">
                <a:solidFill>
                  <a:schemeClr val="tx1"/>
                </a:solidFill>
              </a:rPr>
              <a:t>職場で参加される場合は、他の職員の声かけを禁止するなどのご協力をお願いしてください。</a:t>
            </a:r>
            <a:endParaRPr kumimoji="1" lang="en-US" altLang="ja-JP" sz="3300" dirty="0">
              <a:solidFill>
                <a:schemeClr val="tx1"/>
              </a:solidFill>
            </a:endParaRPr>
          </a:p>
          <a:p>
            <a:endParaRPr kumimoji="1" lang="en-US" altLang="ja-JP" sz="3300" dirty="0">
              <a:solidFill>
                <a:srgbClr val="FF0000"/>
              </a:solidFill>
            </a:endParaRPr>
          </a:p>
          <a:p>
            <a:r>
              <a:rPr kumimoji="1" lang="ja-JP" altLang="en-US" sz="3300" dirty="0"/>
              <a:t>接続が不安定等、オンラインでの研修参加が難しいと判断した場合は、受講の中断、次年度研修での受講に切り換えていただく場合もあります</a:t>
            </a:r>
            <a:r>
              <a:rPr lang="ja-JP" altLang="en-US" sz="3300" dirty="0"/>
              <a:t>。通信が途切れる、つながらない、といった通信環境のトラブルに関しては自身で加入されているプロバイダー等へご確認をお願いいたします。</a:t>
            </a:r>
            <a:endParaRPr lang="en-US" altLang="ja-JP" sz="3300" dirty="0"/>
          </a:p>
          <a:p>
            <a:endParaRPr lang="ja-JP" altLang="en-US" sz="3300" dirty="0"/>
          </a:p>
          <a:p>
            <a:r>
              <a:rPr lang="ja-JP" altLang="en-US" sz="3300" dirty="0"/>
              <a:t>受講者側の通信状況や環境などによる不具合が理由で受講が中断され、復活できない可能性があることをご了承ください。その場合は、原則的に補講や振替、修了証の発行、受講料の返金はいたしません。</a:t>
            </a:r>
            <a:endParaRPr lang="en-US" altLang="ja-JP" sz="3300" dirty="0"/>
          </a:p>
          <a:p>
            <a:endParaRPr lang="ja-JP" altLang="en-US" sz="3300" dirty="0"/>
          </a:p>
          <a:p>
            <a:r>
              <a:rPr lang="ja-JP" altLang="en-US" sz="3300" dirty="0"/>
              <a:t>但し、講習の担当講師及びスタッフ等主催者側の過失により講座の受講が中断し、復活できない場合には、過失の程度に従って、補講、振替、受講料の返金などをもって対応いたします。</a:t>
            </a:r>
          </a:p>
          <a:p>
            <a:endParaRPr kumimoji="1" lang="en-US" altLang="ja-JP" sz="2800" dirty="0"/>
          </a:p>
          <a:p>
            <a:pPr marL="457200" lvl="1" indent="0">
              <a:buNone/>
            </a:pPr>
            <a:endParaRPr kumimoji="1" lang="en-US" altLang="ja-JP" sz="3200" b="1" dirty="0"/>
          </a:p>
        </p:txBody>
      </p:sp>
    </p:spTree>
    <p:extLst>
      <p:ext uri="{BB962C8B-B14F-4D97-AF65-F5344CB8AC3E}">
        <p14:creationId xmlns:p14="http://schemas.microsoft.com/office/powerpoint/2010/main" val="9721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3BD198-62FC-4528-9F9B-19C915521586}"/>
              </a:ext>
            </a:extLst>
          </p:cNvPr>
          <p:cNvSpPr>
            <a:spLocks noGrp="1"/>
          </p:cNvSpPr>
          <p:nvPr>
            <p:ph type="title"/>
          </p:nvPr>
        </p:nvSpPr>
        <p:spPr>
          <a:xfrm>
            <a:off x="784793" y="211941"/>
            <a:ext cx="6816680" cy="850106"/>
          </a:xfrm>
        </p:spPr>
        <p:txBody>
          <a:bodyPr>
            <a:normAutofit fontScale="90000"/>
          </a:bodyPr>
          <a:lstStyle/>
          <a:p>
            <a:r>
              <a:rPr kumimoji="1" lang="ja-JP" altLang="en-US" sz="3200" dirty="0"/>
              <a:t>①養成研修のオンライン開催について</a:t>
            </a:r>
          </a:p>
        </p:txBody>
      </p:sp>
      <p:sp>
        <p:nvSpPr>
          <p:cNvPr id="5" name="テキスト ボックス 4">
            <a:extLst>
              <a:ext uri="{FF2B5EF4-FFF2-40B4-BE49-F238E27FC236}">
                <a16:creationId xmlns:a16="http://schemas.microsoft.com/office/drawing/2014/main" id="{014BEAB7-33BD-4742-949E-9FC05E09CFA4}"/>
              </a:ext>
            </a:extLst>
          </p:cNvPr>
          <p:cNvSpPr txBox="1"/>
          <p:nvPr/>
        </p:nvSpPr>
        <p:spPr>
          <a:xfrm>
            <a:off x="763792" y="1996838"/>
            <a:ext cx="8143539" cy="4360233"/>
          </a:xfrm>
          <a:prstGeom prst="rect">
            <a:avLst/>
          </a:prstGeom>
          <a:noFill/>
        </p:spPr>
        <p:txBody>
          <a:bodyPr wrap="square" rtlCol="0">
            <a:spAutoFit/>
          </a:bodyPr>
          <a:lstStyle/>
          <a:p>
            <a:pPr>
              <a:lnSpc>
                <a:spcPct val="150000"/>
              </a:lnSpc>
            </a:pPr>
            <a:r>
              <a:rPr lang="ja-JP" altLang="en-US" sz="2000" dirty="0"/>
              <a:t>１ 研修実施に係る要件</a:t>
            </a:r>
            <a:endParaRPr lang="en-US" altLang="ja-JP" sz="2000" dirty="0"/>
          </a:p>
          <a:p>
            <a:pPr>
              <a:lnSpc>
                <a:spcPct val="150000"/>
              </a:lnSpc>
            </a:pPr>
            <a:r>
              <a:rPr lang="en-US" altLang="ja-JP" sz="2000" dirty="0"/>
              <a:t>(5) </a:t>
            </a:r>
            <a:r>
              <a:rPr lang="ja-JP" altLang="en-US" sz="2000" dirty="0"/>
              <a:t>研修実施方法</a:t>
            </a:r>
            <a:endParaRPr lang="en-US" altLang="ja-JP" sz="2000" dirty="0"/>
          </a:p>
          <a:p>
            <a:pPr>
              <a:lnSpc>
                <a:spcPct val="150000"/>
              </a:lnSpc>
            </a:pPr>
            <a:endParaRPr lang="en-US" altLang="ja-JP" sz="800" dirty="0"/>
          </a:p>
          <a:p>
            <a:pPr>
              <a:lnSpc>
                <a:spcPct val="150000"/>
              </a:lnSpc>
            </a:pPr>
            <a:r>
              <a:rPr lang="ja-JP" altLang="en-US" sz="2000" dirty="0"/>
              <a:t>五 講義、演習及び事例研究については、オンライン（映像及び音声の送受</a:t>
            </a:r>
          </a:p>
          <a:p>
            <a:pPr>
              <a:lnSpc>
                <a:spcPct val="150000"/>
              </a:lnSpc>
            </a:pPr>
            <a:r>
              <a:rPr lang="ja-JP" altLang="en-US" sz="2000" dirty="0"/>
              <a:t>信により相手の状態を相互に認識しながら講義等をする方法）で行うこと</a:t>
            </a:r>
          </a:p>
          <a:p>
            <a:pPr>
              <a:lnSpc>
                <a:spcPct val="150000"/>
              </a:lnSpc>
            </a:pPr>
            <a:r>
              <a:rPr lang="ja-JP" altLang="en-US" sz="2000" dirty="0"/>
              <a:t>ができるが、次の点を確保して行うこと。</a:t>
            </a:r>
            <a:endParaRPr lang="en-US" altLang="ja-JP" sz="2000" dirty="0"/>
          </a:p>
          <a:p>
            <a:pPr>
              <a:lnSpc>
                <a:spcPct val="150000"/>
              </a:lnSpc>
            </a:pPr>
            <a:endParaRPr lang="ja-JP" altLang="en-US" sz="800" dirty="0"/>
          </a:p>
          <a:p>
            <a:pPr>
              <a:lnSpc>
                <a:spcPct val="150000"/>
              </a:lnSpc>
            </a:pPr>
            <a:r>
              <a:rPr lang="ja-JP" altLang="en-US" sz="2400" dirty="0"/>
              <a:t>① リアルタイムでの受講であること。</a:t>
            </a:r>
          </a:p>
          <a:p>
            <a:pPr>
              <a:lnSpc>
                <a:spcPct val="150000"/>
              </a:lnSpc>
            </a:pPr>
            <a:r>
              <a:rPr lang="ja-JP" altLang="en-US" sz="2400" dirty="0"/>
              <a:t>② 双方向性が担保されていること</a:t>
            </a:r>
            <a:endParaRPr lang="en-US" altLang="ja-JP" sz="2400" dirty="0"/>
          </a:p>
          <a:p>
            <a:pPr>
              <a:lnSpc>
                <a:spcPct val="150000"/>
              </a:lnSpc>
            </a:pPr>
            <a:r>
              <a:rPr lang="ja-JP" altLang="en-US" sz="2400" dirty="0"/>
              <a:t>③ 参加状況を把握できること</a:t>
            </a:r>
            <a:endParaRPr kumimoji="1" lang="ja-JP" altLang="en-US" sz="2400" dirty="0"/>
          </a:p>
        </p:txBody>
      </p:sp>
      <p:sp>
        <p:nvSpPr>
          <p:cNvPr id="6" name="テキスト ボックス 5">
            <a:extLst>
              <a:ext uri="{FF2B5EF4-FFF2-40B4-BE49-F238E27FC236}">
                <a16:creationId xmlns:a16="http://schemas.microsoft.com/office/drawing/2014/main" id="{262AF813-68C1-44F4-839D-DC5094E3D5C2}"/>
              </a:ext>
            </a:extLst>
          </p:cNvPr>
          <p:cNvSpPr txBox="1"/>
          <p:nvPr/>
        </p:nvSpPr>
        <p:spPr>
          <a:xfrm>
            <a:off x="634039" y="1062047"/>
            <a:ext cx="6735609" cy="707886"/>
          </a:xfrm>
          <a:prstGeom prst="rect">
            <a:avLst/>
          </a:prstGeom>
          <a:noFill/>
        </p:spPr>
        <p:txBody>
          <a:bodyPr wrap="square" rtlCol="0">
            <a:spAutoFit/>
          </a:bodyPr>
          <a:lstStyle/>
          <a:p>
            <a:pPr algn="ctr"/>
            <a:r>
              <a:rPr lang="ja-JP" altLang="en-US" sz="2000" dirty="0"/>
              <a:t>厚生労働大臣が定める職場適応援助者養成研修実施要領</a:t>
            </a:r>
            <a:endParaRPr lang="en-US" altLang="ja-JP" sz="2000" dirty="0"/>
          </a:p>
          <a:p>
            <a:pPr algn="ctr"/>
            <a:r>
              <a:rPr kumimoji="1" lang="ja-JP" altLang="en-US" sz="2000" dirty="0"/>
              <a:t>令和５年３月３１日改訂記載</a:t>
            </a:r>
          </a:p>
        </p:txBody>
      </p:sp>
    </p:spTree>
    <p:extLst>
      <p:ext uri="{BB962C8B-B14F-4D97-AF65-F5344CB8AC3E}">
        <p14:creationId xmlns:p14="http://schemas.microsoft.com/office/powerpoint/2010/main" val="25087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a:xfrm>
            <a:off x="598841" y="362174"/>
            <a:ext cx="6347713" cy="1320800"/>
          </a:xfrm>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702417" y="1265284"/>
            <a:ext cx="7984384" cy="5006106"/>
          </a:xfrm>
        </p:spPr>
        <p:txBody>
          <a:bodyPr>
            <a:normAutofit fontScale="92500" lnSpcReduction="10000"/>
          </a:bodyPr>
          <a:lstStyle/>
          <a:p>
            <a:pPr algn="l"/>
            <a:r>
              <a:rPr lang="ja-JP" altLang="en-US" sz="2200" dirty="0">
                <a:solidFill>
                  <a:srgbClr val="222222"/>
                </a:solidFill>
              </a:rPr>
              <a:t>受講にあたっては、必ず</a:t>
            </a:r>
            <a:r>
              <a:rPr lang="ja-JP" altLang="en-US" sz="2200" b="1" dirty="0">
                <a:solidFill>
                  <a:srgbClr val="FF0000"/>
                </a:solidFill>
              </a:rPr>
              <a:t>受講者１名あたり１台の機器</a:t>
            </a:r>
            <a:r>
              <a:rPr lang="ja-JP" altLang="en-US" sz="2200" dirty="0">
                <a:solidFill>
                  <a:srgbClr val="222222"/>
                </a:solidFill>
              </a:rPr>
              <a:t>をご準備ください。またマイク・カメラ等は各自でご準備ください。</a:t>
            </a:r>
            <a:endParaRPr lang="en-US" altLang="ja-JP" sz="2200" dirty="0">
              <a:solidFill>
                <a:srgbClr val="222222"/>
              </a:solidFill>
            </a:endParaRPr>
          </a:p>
          <a:p>
            <a:pPr algn="l"/>
            <a:r>
              <a:rPr lang="ja-JP" altLang="en-US" sz="2200" dirty="0"/>
              <a:t>接続のための機器は、</a:t>
            </a:r>
            <a:r>
              <a:rPr lang="en-US" altLang="ja-JP" sz="2200" dirty="0"/>
              <a:t>PC</a:t>
            </a:r>
            <a:r>
              <a:rPr lang="ja-JP" altLang="en-US" sz="2200" dirty="0"/>
              <a:t>（ノート、デスクトップ）とします。複数台同時の接続、</a:t>
            </a:r>
            <a:r>
              <a:rPr lang="ja-JP" altLang="en-US" sz="2200" b="1" dirty="0">
                <a:solidFill>
                  <a:schemeClr val="tx1"/>
                </a:solidFill>
              </a:rPr>
              <a:t>スマホ等での受講は認めません。</a:t>
            </a:r>
            <a:endParaRPr lang="en-US" altLang="ja-JP" sz="2200" b="1" dirty="0">
              <a:solidFill>
                <a:schemeClr val="tx1"/>
              </a:solidFill>
            </a:endParaRPr>
          </a:p>
          <a:p>
            <a:pPr algn="l"/>
            <a:r>
              <a:rPr lang="ja-JP" altLang="en-US" sz="2200" dirty="0"/>
              <a:t>基本的な操作に</a:t>
            </a:r>
            <a:r>
              <a:rPr lang="ja-JP" altLang="en-US" sz="2200" dirty="0">
                <a:solidFill>
                  <a:schemeClr val="tx1"/>
                </a:solidFill>
              </a:rPr>
              <a:t>ついては、研修受講時までに習得するようにしてください。また、</a:t>
            </a:r>
            <a:r>
              <a:rPr lang="ja-JP" altLang="en-US" sz="2200" b="1" dirty="0">
                <a:solidFill>
                  <a:schemeClr val="tx1"/>
                </a:solidFill>
              </a:rPr>
              <a:t>受講中のトラブル対処のために、お手元にすぐに出られる電話</a:t>
            </a:r>
            <a:r>
              <a:rPr lang="ja-JP" altLang="en-US" sz="2200" dirty="0">
                <a:solidFill>
                  <a:schemeClr val="tx1"/>
                </a:solidFill>
              </a:rPr>
              <a:t>を用意してください。</a:t>
            </a:r>
            <a:endParaRPr lang="en-US" altLang="ja-JP" sz="2200" dirty="0">
              <a:solidFill>
                <a:schemeClr val="tx1"/>
              </a:solidFill>
            </a:endParaRPr>
          </a:p>
          <a:p>
            <a:pPr algn="l"/>
            <a:r>
              <a:rPr lang="ja-JP" altLang="en-US" sz="2200" dirty="0">
                <a:solidFill>
                  <a:schemeClr val="tx1"/>
                </a:solidFill>
              </a:rPr>
              <a:t>接続環境によって表示が遅くなります。可能な限り有線</a:t>
            </a:r>
            <a:r>
              <a:rPr lang="en-US" altLang="ja-JP" sz="2200" dirty="0">
                <a:solidFill>
                  <a:schemeClr val="tx1"/>
                </a:solidFill>
              </a:rPr>
              <a:t>LAN</a:t>
            </a:r>
            <a:r>
              <a:rPr lang="ja-JP" altLang="en-US" sz="2200" dirty="0">
                <a:solidFill>
                  <a:schemeClr val="tx1"/>
                </a:solidFill>
              </a:rPr>
              <a:t>接続でお願いします。</a:t>
            </a:r>
            <a:r>
              <a:rPr lang="en-US" altLang="ja-JP" sz="2200" dirty="0">
                <a:solidFill>
                  <a:schemeClr val="tx1"/>
                </a:solidFill>
              </a:rPr>
              <a:t>Wi-Fi</a:t>
            </a:r>
            <a:r>
              <a:rPr lang="ja-JP" altLang="en-US" sz="2200" dirty="0">
                <a:solidFill>
                  <a:schemeClr val="tx1"/>
                </a:solidFill>
              </a:rPr>
              <a:t>を使用する場合もフリー</a:t>
            </a:r>
            <a:r>
              <a:rPr lang="en-US" altLang="ja-JP" sz="2200" dirty="0">
                <a:solidFill>
                  <a:schemeClr val="tx1"/>
                </a:solidFill>
              </a:rPr>
              <a:t>Wi-Fi</a:t>
            </a:r>
            <a:r>
              <a:rPr lang="ja-JP" altLang="en-US" sz="2200" dirty="0">
                <a:solidFill>
                  <a:schemeClr val="tx1"/>
                </a:solidFill>
              </a:rPr>
              <a:t>は避けてください。</a:t>
            </a:r>
            <a:endParaRPr lang="en-US" altLang="ja-JP" sz="2200" dirty="0">
              <a:solidFill>
                <a:schemeClr val="tx1"/>
              </a:solidFill>
            </a:endParaRPr>
          </a:p>
          <a:p>
            <a:pPr algn="l"/>
            <a:r>
              <a:rPr lang="ja-JP" altLang="en-US" sz="2200" dirty="0">
                <a:solidFill>
                  <a:schemeClr val="tx1"/>
                </a:solidFill>
              </a:rPr>
              <a:t>所属事業所が貸与するポケット</a:t>
            </a:r>
            <a:r>
              <a:rPr lang="en-US" altLang="ja-JP" sz="2200" dirty="0">
                <a:solidFill>
                  <a:schemeClr val="tx1"/>
                </a:solidFill>
              </a:rPr>
              <a:t>Wi-Fi</a:t>
            </a:r>
            <a:r>
              <a:rPr lang="ja-JP" altLang="en-US" sz="2200" dirty="0">
                <a:solidFill>
                  <a:schemeClr val="tx1"/>
                </a:solidFill>
              </a:rPr>
              <a:t>などをお使いの場合、</a:t>
            </a:r>
            <a:r>
              <a:rPr lang="ja-JP" altLang="en-US" sz="2200" b="1" dirty="0">
                <a:solidFill>
                  <a:schemeClr val="tx1"/>
                </a:solidFill>
              </a:rPr>
              <a:t>接続上限の有無</a:t>
            </a:r>
            <a:r>
              <a:rPr lang="ja-JP" altLang="en-US" sz="2200" dirty="0">
                <a:solidFill>
                  <a:schemeClr val="tx1"/>
                </a:solidFill>
              </a:rPr>
              <a:t>を確認してください</a:t>
            </a:r>
            <a:r>
              <a:rPr lang="ja-JP" altLang="en-US" sz="2200" dirty="0">
                <a:solidFill>
                  <a:srgbClr val="222222"/>
                </a:solidFill>
              </a:rPr>
              <a:t>。上限がある場合は、接続が難しくなる場合があります。</a:t>
            </a:r>
            <a:endParaRPr lang="en-US" altLang="ja-JP" sz="2200" dirty="0">
              <a:solidFill>
                <a:srgbClr val="222222"/>
              </a:solidFill>
            </a:endParaRPr>
          </a:p>
          <a:p>
            <a:pPr algn="l"/>
            <a:r>
              <a:rPr lang="ja-JP" altLang="en-US" sz="2200" dirty="0">
                <a:solidFill>
                  <a:srgbClr val="222222"/>
                </a:solidFill>
              </a:rPr>
              <a:t>通信量が非常に多いため、常に電源につないだ状態で使用するなど、バッテリー切れなどを起こさないようにご留意ください。</a:t>
            </a:r>
            <a:endParaRPr lang="en-US" altLang="ja-JP" sz="2200" dirty="0">
              <a:solidFill>
                <a:srgbClr val="222222"/>
              </a:solidFill>
            </a:endParaRPr>
          </a:p>
          <a:p>
            <a:endParaRPr lang="ja-JP" altLang="en-US" sz="2200" dirty="0"/>
          </a:p>
        </p:txBody>
      </p:sp>
    </p:spTree>
    <p:extLst>
      <p:ext uri="{BB962C8B-B14F-4D97-AF65-F5344CB8AC3E}">
        <p14:creationId xmlns:p14="http://schemas.microsoft.com/office/powerpoint/2010/main" val="410140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609599" y="1354518"/>
            <a:ext cx="7139355" cy="5006106"/>
          </a:xfrm>
        </p:spPr>
        <p:txBody>
          <a:bodyPr>
            <a:normAutofit/>
          </a:bodyPr>
          <a:lstStyle/>
          <a:p>
            <a:pPr>
              <a:lnSpc>
                <a:spcPts val="2400"/>
              </a:lnSpc>
            </a:pPr>
            <a:r>
              <a:rPr lang="ja-JP" altLang="ja-JP" dirty="0"/>
              <a:t>受講中は、</a:t>
            </a:r>
            <a:r>
              <a:rPr lang="en-US" altLang="ja-JP" dirty="0"/>
              <a:t>1</a:t>
            </a:r>
            <a:r>
              <a:rPr lang="ja-JP" altLang="ja-JP" dirty="0"/>
              <a:t>人で集中できるよう、静かな環境を作ってください。受講する内容は、お申込みされた方のみ視聴できるものです。</a:t>
            </a:r>
            <a:r>
              <a:rPr lang="ja-JP" altLang="en-US" dirty="0"/>
              <a:t>できる限り</a:t>
            </a:r>
            <a:r>
              <a:rPr lang="ja-JP" altLang="ja-JP" dirty="0"/>
              <a:t>周囲に</a:t>
            </a:r>
            <a:r>
              <a:rPr lang="ja-JP" altLang="en-US" dirty="0"/>
              <a:t>他の職員や</a:t>
            </a:r>
            <a:r>
              <a:rPr lang="ja-JP" altLang="ja-JP" dirty="0"/>
              <a:t>家族など受講者以外の方のいない部屋で受講することとし、特に、</a:t>
            </a:r>
            <a:r>
              <a:rPr lang="ja-JP" altLang="en-US" dirty="0"/>
              <a:t>ロールプレイや事例検討など、個人情報を聞く際には、内容が周囲にいる人に共有されないよう、イヤフォンをするなど、細心のご注意をお願いします。</a:t>
            </a:r>
            <a:endParaRPr lang="en-US" altLang="ja-JP" dirty="0"/>
          </a:p>
          <a:p>
            <a:pPr marL="0" indent="0">
              <a:buNone/>
            </a:pPr>
            <a:endParaRPr lang="en-US" altLang="ja-JP" dirty="0"/>
          </a:p>
          <a:p>
            <a:r>
              <a:rPr lang="en-US" altLang="ja-JP" dirty="0"/>
              <a:t>Zoom</a:t>
            </a:r>
            <a:r>
              <a:rPr lang="ja-JP" altLang="ja-JP" dirty="0"/>
              <a:t>のシステム要件</a:t>
            </a:r>
            <a:br>
              <a:rPr lang="en-US" altLang="ja-JP" dirty="0"/>
            </a:br>
            <a:r>
              <a:rPr lang="ja-JP" altLang="ja-JP" dirty="0"/>
              <a:t>・下記をご確認ください。</a:t>
            </a:r>
            <a:br>
              <a:rPr lang="en-US" altLang="ja-JP" dirty="0"/>
            </a:br>
            <a:r>
              <a:rPr lang="ja-JP" altLang="ja-JP" dirty="0"/>
              <a:t>　　</a:t>
            </a:r>
            <a:r>
              <a:rPr lang="en-US" altLang="ja-JP" u="sng" dirty="0">
                <a:hlinkClick r:id="rId2"/>
              </a:rPr>
              <a:t>https://support.zoom.us/hc/ja/articles/201362023</a:t>
            </a:r>
            <a:endParaRPr lang="ja-JP" altLang="ja-JP" dirty="0"/>
          </a:p>
          <a:p>
            <a:pPr marL="0" indent="0">
              <a:buNone/>
            </a:pPr>
            <a:r>
              <a:rPr lang="en-US" altLang="ja-JP" dirty="0"/>
              <a:t> </a:t>
            </a:r>
          </a:p>
          <a:p>
            <a:r>
              <a:rPr lang="ja-JP" altLang="ja-JP" dirty="0"/>
              <a:t>研修当日</a:t>
            </a:r>
            <a:r>
              <a:rPr lang="ja-JP" altLang="en-US" dirty="0"/>
              <a:t>には、</a:t>
            </a:r>
            <a:r>
              <a:rPr lang="ja-JP" altLang="ja-JP" dirty="0">
                <a:solidFill>
                  <a:schemeClr val="tx1"/>
                </a:solidFill>
              </a:rPr>
              <a:t>事前に郵送</a:t>
            </a:r>
            <a:r>
              <a:rPr lang="ja-JP" altLang="ja-JP" dirty="0"/>
              <a:t>し</a:t>
            </a:r>
            <a:r>
              <a:rPr lang="ja-JP" altLang="en-US" dirty="0"/>
              <a:t>た教材を</a:t>
            </a:r>
            <a:r>
              <a:rPr lang="ja-JP" altLang="ja-JP" dirty="0"/>
              <a:t>お手元にご準備</a:t>
            </a:r>
            <a:r>
              <a:rPr lang="ja-JP" altLang="en-US" dirty="0"/>
              <a:t>のうえ、</a:t>
            </a:r>
            <a:endParaRPr lang="en-US" altLang="ja-JP" dirty="0"/>
          </a:p>
          <a:p>
            <a:pPr marL="0" indent="0">
              <a:buNone/>
            </a:pPr>
            <a:r>
              <a:rPr lang="ja-JP" altLang="en-US" dirty="0"/>
              <a:t>　　受講</a:t>
            </a:r>
            <a:r>
              <a:rPr lang="ja-JP" altLang="ja-JP" dirty="0"/>
              <a:t>をお願いします。</a:t>
            </a:r>
          </a:p>
        </p:txBody>
      </p:sp>
    </p:spTree>
    <p:extLst>
      <p:ext uri="{BB962C8B-B14F-4D97-AF65-F5344CB8AC3E}">
        <p14:creationId xmlns:p14="http://schemas.microsoft.com/office/powerpoint/2010/main" val="34660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FE47C-4743-4635-93F0-310D0C0CA193}"/>
              </a:ext>
            </a:extLst>
          </p:cNvPr>
          <p:cNvSpPr>
            <a:spLocks noGrp="1"/>
          </p:cNvSpPr>
          <p:nvPr>
            <p:ph type="title"/>
          </p:nvPr>
        </p:nvSpPr>
        <p:spPr>
          <a:xfrm>
            <a:off x="562982" y="394447"/>
            <a:ext cx="6347713" cy="606014"/>
          </a:xfrm>
        </p:spPr>
        <p:txBody>
          <a:bodyPr>
            <a:noAutofit/>
          </a:bodyPr>
          <a:lstStyle/>
          <a:p>
            <a:r>
              <a:rPr lang="ja-JP" altLang="en-US" sz="4000" dirty="0"/>
              <a:t>ログイン情報</a:t>
            </a:r>
            <a:endParaRPr kumimoji="1" lang="ja-JP" altLang="en-US" sz="4000" dirty="0"/>
          </a:p>
        </p:txBody>
      </p:sp>
      <p:sp>
        <p:nvSpPr>
          <p:cNvPr id="3" name="コンテンツ プレースホルダー 2">
            <a:extLst>
              <a:ext uri="{FF2B5EF4-FFF2-40B4-BE49-F238E27FC236}">
                <a16:creationId xmlns:a16="http://schemas.microsoft.com/office/drawing/2014/main" id="{C0ED1478-D319-4537-A05B-93E8B1FCCEF1}"/>
              </a:ext>
            </a:extLst>
          </p:cNvPr>
          <p:cNvSpPr>
            <a:spLocks noGrp="1"/>
          </p:cNvSpPr>
          <p:nvPr>
            <p:ph idx="1"/>
          </p:nvPr>
        </p:nvSpPr>
        <p:spPr>
          <a:xfrm>
            <a:off x="476921" y="1183341"/>
            <a:ext cx="8018035" cy="3259567"/>
          </a:xfrm>
        </p:spPr>
        <p:txBody>
          <a:bodyPr>
            <a:noAutofit/>
          </a:bodyPr>
          <a:lstStyle/>
          <a:p>
            <a:r>
              <a:rPr lang="en-US" altLang="ja-JP" sz="2800" u="sng" dirty="0"/>
              <a:t>https://us06web.zoom.us/j/89862144931?pwd=VaZDzDQK33gPklPovjg5MdGuZb0dOy.1 </a:t>
            </a:r>
          </a:p>
          <a:p>
            <a:pPr marL="0" indent="0">
              <a:buNone/>
            </a:pPr>
            <a:endParaRPr lang="en-US" altLang="ja-JP" sz="2800" u="sng" dirty="0"/>
          </a:p>
          <a:p>
            <a:r>
              <a:rPr lang="ja-JP" altLang="en-US" sz="2800" u="sng" dirty="0"/>
              <a:t>ミーティング </a:t>
            </a:r>
            <a:r>
              <a:rPr lang="en-US" altLang="ja-JP" sz="2800" u="sng" dirty="0"/>
              <a:t>ID: 898 6214 4931 </a:t>
            </a:r>
          </a:p>
          <a:p>
            <a:endParaRPr lang="en-US" altLang="ja-JP" sz="2800" u="sng" dirty="0"/>
          </a:p>
          <a:p>
            <a:r>
              <a:rPr lang="ja-JP" altLang="en-US" sz="2800" u="sng" dirty="0"/>
              <a:t>パスコード</a:t>
            </a:r>
            <a:r>
              <a:rPr lang="en-US" altLang="ja-JP" sz="2800" u="sng" dirty="0"/>
              <a:t>: 947161 </a:t>
            </a:r>
          </a:p>
          <a:p>
            <a:pPr marL="0" indent="0">
              <a:buNone/>
            </a:pPr>
            <a:br>
              <a:rPr lang="en-US" altLang="ja-JP" sz="2800" dirty="0"/>
            </a:br>
            <a:endParaRPr kumimoji="1" lang="ja-JP" altLang="en-US" sz="2800" dirty="0"/>
          </a:p>
        </p:txBody>
      </p:sp>
      <p:sp>
        <p:nvSpPr>
          <p:cNvPr id="4" name="正方形/長方形 3">
            <a:extLst>
              <a:ext uri="{FF2B5EF4-FFF2-40B4-BE49-F238E27FC236}">
                <a16:creationId xmlns:a16="http://schemas.microsoft.com/office/drawing/2014/main" id="{BA6D3A6B-279B-4127-88E4-F4B80415B9C1}"/>
              </a:ext>
            </a:extLst>
          </p:cNvPr>
          <p:cNvSpPr/>
          <p:nvPr/>
        </p:nvSpPr>
        <p:spPr>
          <a:xfrm>
            <a:off x="562982" y="4442908"/>
            <a:ext cx="8018035" cy="2031325"/>
          </a:xfrm>
          <a:prstGeom prst="rect">
            <a:avLst/>
          </a:prstGeom>
        </p:spPr>
        <p:txBody>
          <a:bodyPr wrap="square">
            <a:spAutoFit/>
          </a:bodyPr>
          <a:lstStyle/>
          <a:p>
            <a:r>
              <a:rPr kumimoji="1" lang="ja-JP" altLang="en-US" dirty="0"/>
              <a:t>入室方法（次のいずれかの方法で入室）</a:t>
            </a:r>
            <a:endParaRPr kumimoji="1" lang="en-US" altLang="ja-JP" dirty="0"/>
          </a:p>
          <a:p>
            <a:pPr marL="936391" lvl="1" indent="-514350">
              <a:buFont typeface="+mj-ea"/>
              <a:buAutoNum type="circleNumDbPlain"/>
            </a:pPr>
            <a:r>
              <a:rPr kumimoji="1" lang="en-US" altLang="ja-JP" b="1" dirty="0"/>
              <a:t>URL</a:t>
            </a:r>
            <a:r>
              <a:rPr kumimoji="1" lang="ja-JP" altLang="en-US" b="1" dirty="0"/>
              <a:t>をクリック</a:t>
            </a:r>
            <a:r>
              <a:rPr kumimoji="1" lang="ja-JP" altLang="en-US" dirty="0"/>
              <a:t>する</a:t>
            </a:r>
            <a:endParaRPr kumimoji="1" lang="en-US" altLang="ja-JP" dirty="0"/>
          </a:p>
          <a:p>
            <a:pPr marL="936391" lvl="1" indent="-514350">
              <a:buFont typeface="+mj-ea"/>
              <a:buAutoNum type="circleNumDbPlain"/>
            </a:pPr>
            <a:r>
              <a:rPr kumimoji="1" lang="ja-JP" altLang="en-US" b="1" dirty="0"/>
              <a:t>ミーティング</a:t>
            </a:r>
            <a:r>
              <a:rPr kumimoji="1" lang="en-US" altLang="ja-JP" b="1" dirty="0"/>
              <a:t>ID</a:t>
            </a:r>
            <a:r>
              <a:rPr kumimoji="1" lang="ja-JP" altLang="en-US" b="1" dirty="0"/>
              <a:t>とパスコード</a:t>
            </a:r>
            <a:r>
              <a:rPr kumimoji="1" lang="ja-JP" altLang="en-US" dirty="0"/>
              <a:t>を入力する</a:t>
            </a:r>
            <a:endParaRPr kumimoji="1" lang="en-US" altLang="ja-JP" dirty="0"/>
          </a:p>
          <a:p>
            <a:pPr marL="422041" lvl="1" indent="0">
              <a:buNone/>
            </a:pPr>
            <a:endParaRPr kumimoji="1" lang="en-US" altLang="ja-JP" dirty="0"/>
          </a:p>
          <a:p>
            <a:r>
              <a:rPr lang="en-US" altLang="ja-JP" dirty="0"/>
              <a:t>2</a:t>
            </a:r>
            <a:r>
              <a:rPr lang="ja-JP" altLang="en-US" dirty="0"/>
              <a:t>日間とも同じミーティングルーム</a:t>
            </a:r>
            <a:r>
              <a:rPr kumimoji="1" lang="ja-JP" altLang="en-US" dirty="0"/>
              <a:t>で受講していただきます。</a:t>
            </a:r>
            <a:endParaRPr kumimoji="1" lang="en-US" altLang="ja-JP" dirty="0"/>
          </a:p>
          <a:p>
            <a:r>
              <a:rPr kumimoji="1" lang="ja-JP" altLang="en-US" dirty="0"/>
              <a:t>　</a:t>
            </a:r>
            <a:r>
              <a:rPr kumimoji="1" lang="en-US" altLang="ja-JP" dirty="0"/>
              <a:t>※11</a:t>
            </a:r>
            <a:r>
              <a:rPr kumimoji="1" lang="ja-JP" altLang="en-US" dirty="0"/>
              <a:t>月</a:t>
            </a:r>
            <a:r>
              <a:rPr kumimoji="1" lang="en-US" altLang="ja-JP" dirty="0"/>
              <a:t>11</a:t>
            </a:r>
            <a:r>
              <a:rPr kumimoji="1" lang="ja-JP" altLang="en-US" dirty="0"/>
              <a:t>日　</a:t>
            </a:r>
            <a:r>
              <a:rPr kumimoji="1" lang="en-US" altLang="ja-JP" dirty="0"/>
              <a:t>16:45</a:t>
            </a:r>
            <a:r>
              <a:rPr kumimoji="1" lang="ja-JP" altLang="en-US" dirty="0"/>
              <a:t>～</a:t>
            </a:r>
            <a:r>
              <a:rPr kumimoji="1" lang="en-US" altLang="ja-JP" dirty="0"/>
              <a:t>17:45</a:t>
            </a:r>
            <a:r>
              <a:rPr kumimoji="1" lang="ja-JP" altLang="en-US" dirty="0"/>
              <a:t>の時間帯は、ブレイクアウトルームで</a:t>
            </a:r>
            <a:endParaRPr kumimoji="1" lang="en-US" altLang="ja-JP" dirty="0"/>
          </a:p>
          <a:p>
            <a:r>
              <a:rPr kumimoji="1" lang="ja-JP" altLang="en-US" dirty="0"/>
              <a:t>　　　訪問型・企業在籍型に分かれます。</a:t>
            </a:r>
            <a:endParaRPr kumimoji="1" lang="en-US" altLang="ja-JP" dirty="0"/>
          </a:p>
        </p:txBody>
      </p:sp>
    </p:spTree>
    <p:extLst>
      <p:ext uri="{BB962C8B-B14F-4D97-AF65-F5344CB8AC3E}">
        <p14:creationId xmlns:p14="http://schemas.microsoft.com/office/powerpoint/2010/main" val="27804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7625E-51D4-41B1-BC0A-855675B0EC47}"/>
              </a:ext>
            </a:extLst>
          </p:cNvPr>
          <p:cNvSpPr>
            <a:spLocks noGrp="1"/>
          </p:cNvSpPr>
          <p:nvPr>
            <p:ph type="title"/>
          </p:nvPr>
        </p:nvSpPr>
        <p:spPr>
          <a:xfrm>
            <a:off x="503581" y="364435"/>
            <a:ext cx="6944140" cy="490330"/>
          </a:xfrm>
        </p:spPr>
        <p:txBody>
          <a:bodyPr>
            <a:normAutofit fontScale="90000"/>
          </a:bodyPr>
          <a:lstStyle/>
          <a:p>
            <a:r>
              <a:rPr lang="ja-JP" altLang="ja-JP" dirty="0"/>
              <a:t>■接続テスト</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DFBD0E56-666E-43C2-9B32-4775A8336A37}"/>
              </a:ext>
            </a:extLst>
          </p:cNvPr>
          <p:cNvSpPr>
            <a:spLocks noGrp="1"/>
          </p:cNvSpPr>
          <p:nvPr>
            <p:ph idx="1"/>
          </p:nvPr>
        </p:nvSpPr>
        <p:spPr>
          <a:xfrm>
            <a:off x="503581" y="994156"/>
            <a:ext cx="7977031" cy="5585320"/>
          </a:xfrm>
        </p:spPr>
        <p:txBody>
          <a:bodyPr>
            <a:normAutofit fontScale="25000" lnSpcReduction="20000"/>
          </a:bodyPr>
          <a:lstStyle/>
          <a:p>
            <a:pPr>
              <a:lnSpc>
                <a:spcPts val="2000"/>
              </a:lnSpc>
              <a:spcBef>
                <a:spcPts val="0"/>
              </a:spcBef>
            </a:pPr>
            <a:r>
              <a:rPr lang="ja-JP" altLang="ja-JP" sz="5600" dirty="0"/>
              <a:t>本研修への受講に際しては、</a:t>
            </a:r>
            <a:r>
              <a:rPr lang="en-US" altLang="ja-JP" sz="5600" dirty="0"/>
              <a:t> </a:t>
            </a:r>
            <a:r>
              <a:rPr lang="ja-JP" altLang="en-US" sz="5600" dirty="0"/>
              <a:t>必ず</a:t>
            </a:r>
            <a:r>
              <a:rPr lang="en-US" altLang="ja-JP" sz="5600" dirty="0"/>
              <a:t>ZOOM </a:t>
            </a:r>
            <a:r>
              <a:rPr lang="ja-JP" altLang="ja-JP" sz="5600" dirty="0"/>
              <a:t>ミーティングシステムの接続テストを実施し、視聴可能であることをご確認の上、ご参加ください。 </a:t>
            </a:r>
          </a:p>
          <a:p>
            <a:pPr marL="0" indent="0">
              <a:lnSpc>
                <a:spcPts val="2000"/>
              </a:lnSpc>
              <a:spcBef>
                <a:spcPts val="0"/>
              </a:spcBef>
              <a:buNone/>
            </a:pPr>
            <a:r>
              <a:rPr lang="ja-JP" altLang="en-US" sz="5600" dirty="0"/>
              <a:t>　　　</a:t>
            </a:r>
            <a:r>
              <a:rPr lang="ja-JP" altLang="ja-JP" sz="5600" dirty="0"/>
              <a:t>＜</a:t>
            </a:r>
            <a:r>
              <a:rPr lang="en-US" altLang="ja-JP" sz="5600" dirty="0"/>
              <a:t>ZOOM </a:t>
            </a:r>
            <a:r>
              <a:rPr lang="ja-JP" altLang="ja-JP" sz="5600" dirty="0"/>
              <a:t>公式サイト・テストミーティング </a:t>
            </a:r>
            <a:r>
              <a:rPr lang="en-US" altLang="ja-JP" sz="5600" dirty="0"/>
              <a:t>https://zoom.us/test</a:t>
            </a:r>
            <a:r>
              <a:rPr lang="ja-JP" altLang="ja-JP" sz="5600" dirty="0"/>
              <a:t>＞ </a:t>
            </a:r>
            <a:br>
              <a:rPr lang="en-US" altLang="ja-JP" sz="5600" dirty="0"/>
            </a:br>
            <a:endParaRPr lang="ja-JP" altLang="ja-JP" sz="5600" dirty="0"/>
          </a:p>
          <a:p>
            <a:pPr>
              <a:lnSpc>
                <a:spcPts val="2000"/>
              </a:lnSpc>
              <a:spcBef>
                <a:spcPts val="0"/>
              </a:spcBef>
            </a:pPr>
            <a:r>
              <a:rPr lang="ja-JP" altLang="ja-JP" sz="5600" dirty="0"/>
              <a:t>主に</a:t>
            </a:r>
            <a:r>
              <a:rPr lang="en-US" altLang="ja-JP" sz="5600" dirty="0"/>
              <a:t>Zoom</a:t>
            </a:r>
            <a:r>
              <a:rPr lang="ja-JP" altLang="ja-JP" sz="5600" dirty="0"/>
              <a:t>の使用初心者の方を対象に、事前に</a:t>
            </a:r>
            <a:r>
              <a:rPr lang="en-US" altLang="ja-JP" sz="5600" dirty="0"/>
              <a:t>Zoom</a:t>
            </a:r>
            <a:r>
              <a:rPr lang="ja-JP" altLang="ja-JP" sz="5600" dirty="0"/>
              <a:t>への接続状態をご確認いただく機会</a:t>
            </a:r>
            <a:endParaRPr lang="en-US" altLang="ja-JP" sz="5600" dirty="0"/>
          </a:p>
          <a:p>
            <a:pPr marL="0" indent="0">
              <a:lnSpc>
                <a:spcPts val="2000"/>
              </a:lnSpc>
              <a:spcBef>
                <a:spcPts val="0"/>
              </a:spcBef>
              <a:buNone/>
            </a:pPr>
            <a:r>
              <a:rPr lang="ja-JP" altLang="en-US" sz="5600" dirty="0"/>
              <a:t>　　</a:t>
            </a:r>
            <a:r>
              <a:rPr lang="ja-JP" altLang="ja-JP" sz="5600" dirty="0"/>
              <a:t>（ログインテスト）を設けます</a:t>
            </a:r>
            <a:r>
              <a:rPr lang="ja-JP" altLang="en-US" sz="5600" dirty="0"/>
              <a:t>（希望者のみ）</a:t>
            </a:r>
            <a:endParaRPr lang="en-US" altLang="ja-JP" sz="5600" dirty="0"/>
          </a:p>
          <a:p>
            <a:pPr>
              <a:lnSpc>
                <a:spcPts val="2000"/>
              </a:lnSpc>
              <a:spcBef>
                <a:spcPts val="0"/>
              </a:spcBef>
            </a:pPr>
            <a:endParaRPr lang="en-US" altLang="ja-JP" sz="5600" dirty="0"/>
          </a:p>
          <a:p>
            <a:pPr marL="0" indent="0">
              <a:lnSpc>
                <a:spcPts val="2000"/>
              </a:lnSpc>
              <a:spcBef>
                <a:spcPts val="0"/>
              </a:spcBef>
              <a:buNone/>
            </a:pPr>
            <a:r>
              <a:rPr lang="ja-JP" altLang="en-US" sz="5600" b="1" dirty="0">
                <a:solidFill>
                  <a:srgbClr val="FF0000"/>
                </a:solidFill>
                <a:latin typeface="+mn-ea"/>
              </a:rPr>
              <a:t>　　ログインテスト日　１１月５日（火）　１３：００～１５：００</a:t>
            </a:r>
            <a:endParaRPr lang="en-US" altLang="ja-JP" sz="5600" b="1" dirty="0">
              <a:solidFill>
                <a:srgbClr val="FF0000"/>
              </a:solidFill>
              <a:latin typeface="+mn-ea"/>
            </a:endParaRPr>
          </a:p>
          <a:p>
            <a:pPr marL="0" indent="0">
              <a:lnSpc>
                <a:spcPts val="2000"/>
              </a:lnSpc>
              <a:spcBef>
                <a:spcPts val="0"/>
              </a:spcBef>
              <a:buNone/>
            </a:pPr>
            <a:r>
              <a:rPr lang="ja-JP" altLang="en-US" sz="5600" kern="0" dirty="0">
                <a:latin typeface="+mn-ea"/>
                <a:cs typeface="ＭＳ Ｐゴシック" panose="020B0600070205080204" pitchFamily="50" charset="-128"/>
              </a:rPr>
              <a:t>        上記の時間帯で下記のＵＲＬをクリックするか、ミーティングＩＤとパス</a:t>
            </a: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コードを入力して</a:t>
            </a:r>
            <a:r>
              <a:rPr lang="en-US" altLang="ja-JP" sz="5600" kern="0" dirty="0">
                <a:latin typeface="+mn-ea"/>
                <a:cs typeface="ＭＳ Ｐゴシック" panose="020B0600070205080204" pitchFamily="50" charset="-128"/>
              </a:rPr>
              <a:t>Zoom</a:t>
            </a:r>
            <a:r>
              <a:rPr lang="ja-JP" altLang="ja-JP" sz="5600" kern="0" dirty="0">
                <a:latin typeface="+mn-ea"/>
                <a:cs typeface="ＭＳ Ｐゴシック" panose="020B0600070205080204" pitchFamily="50" charset="-128"/>
              </a:rPr>
              <a:t>ミーティングに参加</a:t>
            </a:r>
            <a:r>
              <a:rPr lang="ja-JP" altLang="en-US" sz="5600" kern="0" dirty="0">
                <a:latin typeface="+mn-ea"/>
                <a:cs typeface="ＭＳ Ｐゴシック" panose="020B0600070205080204" pitchFamily="50" charset="-128"/>
              </a:rPr>
              <a:t>してください。</a:t>
            </a: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接続テストでは音声や画面の確認をします。</a:t>
            </a: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特に</a:t>
            </a:r>
            <a:r>
              <a:rPr lang="ja-JP" altLang="en-US" sz="5600" kern="0">
                <a:latin typeface="+mn-ea"/>
                <a:cs typeface="ＭＳ Ｐゴシック" panose="020B0600070205080204" pitchFamily="50" charset="-128"/>
              </a:rPr>
              <a:t>問題無ければ、所要</a:t>
            </a:r>
            <a:r>
              <a:rPr lang="ja-JP" altLang="en-US" sz="5600" kern="0" dirty="0">
                <a:latin typeface="+mn-ea"/>
                <a:cs typeface="ＭＳ Ｐゴシック" panose="020B0600070205080204" pitchFamily="50" charset="-128"/>
              </a:rPr>
              <a:t>時間は</a:t>
            </a:r>
            <a:r>
              <a:rPr lang="en-US" altLang="ja-JP" sz="5600" kern="0" dirty="0">
                <a:latin typeface="+mn-ea"/>
                <a:cs typeface="ＭＳ Ｐゴシック" panose="020B0600070205080204" pitchFamily="50" charset="-128"/>
              </a:rPr>
              <a:t>5</a:t>
            </a:r>
            <a:r>
              <a:rPr lang="ja-JP" altLang="en-US" sz="5600" kern="0" dirty="0">
                <a:latin typeface="+mn-ea"/>
                <a:cs typeface="ＭＳ Ｐゴシック" panose="020B0600070205080204" pitchFamily="50" charset="-128"/>
              </a:rPr>
              <a:t>分程度です。</a:t>
            </a:r>
            <a:endParaRPr lang="en-US" altLang="ja-JP" sz="5600" kern="0" dirty="0">
              <a:latin typeface="+mn-ea"/>
              <a:cs typeface="ＭＳ Ｐゴシック" panose="020B0600070205080204" pitchFamily="50" charset="-128"/>
            </a:endParaRPr>
          </a:p>
          <a:p>
            <a:pPr marL="0" indent="0">
              <a:lnSpc>
                <a:spcPts val="2000"/>
              </a:lnSpc>
              <a:spcBef>
                <a:spcPts val="0"/>
              </a:spcBef>
              <a:buNone/>
            </a:pP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ＵＲＬ、ミーティングＩＤとパスコードは</a:t>
            </a:r>
            <a:r>
              <a:rPr lang="en-US" altLang="ja-JP" sz="5600" kern="0" dirty="0">
                <a:latin typeface="+mn-ea"/>
                <a:cs typeface="ＭＳ Ｐゴシック" panose="020B0600070205080204" pitchFamily="50" charset="-128"/>
              </a:rPr>
              <a:t>11</a:t>
            </a:r>
            <a:r>
              <a:rPr lang="ja-JP" altLang="en-US" sz="5600" kern="0" dirty="0">
                <a:latin typeface="+mn-ea"/>
                <a:cs typeface="ＭＳ Ｐゴシック" panose="020B0600070205080204" pitchFamily="50" charset="-128"/>
              </a:rPr>
              <a:t>月</a:t>
            </a:r>
            <a:r>
              <a:rPr lang="en-US" altLang="ja-JP" sz="5600" kern="0" dirty="0">
                <a:latin typeface="+mn-ea"/>
                <a:cs typeface="ＭＳ Ｐゴシック" panose="020B0600070205080204" pitchFamily="50" charset="-128"/>
              </a:rPr>
              <a:t>11</a:t>
            </a:r>
            <a:r>
              <a:rPr lang="ja-JP" altLang="en-US" sz="5600" kern="0" dirty="0">
                <a:latin typeface="+mn-ea"/>
                <a:cs typeface="ＭＳ Ｐゴシック" panose="020B0600070205080204" pitchFamily="50" charset="-128"/>
              </a:rPr>
              <a:t>日・</a:t>
            </a:r>
            <a:r>
              <a:rPr lang="en-US" altLang="ja-JP" sz="5600" kern="0" dirty="0">
                <a:latin typeface="+mn-ea"/>
                <a:cs typeface="ＭＳ Ｐゴシック" panose="020B0600070205080204" pitchFamily="50" charset="-128"/>
              </a:rPr>
              <a:t>12</a:t>
            </a:r>
            <a:r>
              <a:rPr lang="ja-JP" altLang="en-US" sz="5600" kern="0" dirty="0">
                <a:latin typeface="+mn-ea"/>
                <a:cs typeface="ＭＳ Ｐゴシック" panose="020B0600070205080204" pitchFamily="50" charset="-128"/>
              </a:rPr>
              <a:t>日の研修時と同じです。 　　　</a:t>
            </a:r>
            <a:endParaRPr lang="en-US" altLang="ja-JP" sz="5600" kern="0" dirty="0">
              <a:effectLst/>
              <a:latin typeface="+mn-ea"/>
              <a:cs typeface="ＭＳ Ｐゴシック" panose="020B0600070205080204" pitchFamily="50" charset="-128"/>
            </a:endParaRPr>
          </a:p>
          <a:p>
            <a:pPr marL="0" indent="0">
              <a:lnSpc>
                <a:spcPts val="2000"/>
              </a:lnSpc>
              <a:spcBef>
                <a:spcPts val="0"/>
              </a:spcBef>
              <a:buNone/>
            </a:pPr>
            <a:r>
              <a:rPr lang="ja-JP" altLang="en-US" sz="5600" kern="0" dirty="0">
                <a:solidFill>
                  <a:srgbClr val="0000FF"/>
                </a:solidFill>
                <a:effectLst/>
                <a:latin typeface="+mn-ea"/>
                <a:cs typeface="ＭＳ Ｐゴシック" panose="020B0600070205080204" pitchFamily="50" charset="-128"/>
                <a:hlinkClick r:id="rId3"/>
              </a:rPr>
              <a:t>　　　　</a:t>
            </a:r>
            <a:r>
              <a:rPr lang="ja-JP" altLang="en-US" sz="5600" kern="0" dirty="0">
                <a:solidFill>
                  <a:srgbClr val="0000FF"/>
                </a:solidFill>
                <a:effectLst/>
                <a:latin typeface="+mn-ea"/>
                <a:cs typeface="ＭＳ Ｐゴシック" panose="020B0600070205080204" pitchFamily="50" charset="-128"/>
              </a:rPr>
              <a:t>　　　　　　</a:t>
            </a:r>
            <a:endParaRPr lang="en-US" altLang="ja-JP" sz="5600" kern="0" dirty="0">
              <a:solidFill>
                <a:srgbClr val="0000FF"/>
              </a:solidFill>
              <a:effectLst/>
              <a:latin typeface="+mn-ea"/>
              <a:cs typeface="ＭＳ Ｐゴシック" panose="020B0600070205080204" pitchFamily="50" charset="-128"/>
            </a:endParaRPr>
          </a:p>
          <a:p>
            <a:pPr marL="0" indent="0">
              <a:lnSpc>
                <a:spcPts val="2000"/>
              </a:lnSpc>
              <a:spcBef>
                <a:spcPts val="0"/>
              </a:spcBef>
              <a:buNone/>
            </a:pPr>
            <a:r>
              <a:rPr lang="ja-JP" altLang="en-US" sz="5600" dirty="0"/>
              <a:t>　　   </a:t>
            </a:r>
            <a:r>
              <a:rPr lang="en-US" altLang="ja-JP" sz="5600" u="sng" dirty="0"/>
              <a:t>https://us06web.zoom.us/j/89862144931?pwd=VaZDzDQK33gPklPovjg5MdGuZb0dOy.1 </a:t>
            </a:r>
          </a:p>
          <a:p>
            <a:pPr marL="0" indent="0">
              <a:lnSpc>
                <a:spcPts val="2000"/>
              </a:lnSpc>
              <a:spcBef>
                <a:spcPts val="0"/>
              </a:spcBef>
              <a:buNone/>
            </a:pPr>
            <a:br>
              <a:rPr lang="en-US" altLang="ja-JP" sz="5600" kern="0" dirty="0">
                <a:effectLst/>
                <a:latin typeface="+mn-ea"/>
                <a:cs typeface="ＭＳ Ｐゴシック" panose="020B0600070205080204" pitchFamily="50" charset="-128"/>
              </a:rPr>
            </a:br>
            <a:r>
              <a:rPr lang="ja-JP" altLang="en-US" sz="5600" kern="0" dirty="0">
                <a:effectLst/>
                <a:latin typeface="+mn-ea"/>
                <a:cs typeface="ＭＳ Ｐゴシック" panose="020B0600070205080204" pitchFamily="50" charset="-128"/>
              </a:rPr>
              <a:t>　　　</a:t>
            </a:r>
            <a:r>
              <a:rPr lang="ja-JP" altLang="ja-JP" sz="6400" kern="0" dirty="0">
                <a:effectLst/>
                <a:latin typeface="+mn-ea"/>
                <a:cs typeface="ＭＳ Ｐゴシック" panose="020B0600070205080204" pitchFamily="50" charset="-128"/>
              </a:rPr>
              <a:t>ミーティング</a:t>
            </a:r>
            <a:r>
              <a:rPr lang="en-US" altLang="ja-JP" sz="6400" kern="0" dirty="0">
                <a:effectLst/>
                <a:latin typeface="+mn-ea"/>
                <a:cs typeface="ＭＳ Ｐゴシック" panose="020B0600070205080204" pitchFamily="50" charset="-128"/>
              </a:rPr>
              <a:t>ID: </a:t>
            </a:r>
            <a:r>
              <a:rPr lang="en-US" altLang="ja-JP" sz="6400" u="sng" dirty="0"/>
              <a:t>898 6214 4931 </a:t>
            </a:r>
          </a:p>
          <a:p>
            <a:pPr marL="0" indent="0">
              <a:lnSpc>
                <a:spcPts val="2000"/>
              </a:lnSpc>
              <a:spcBef>
                <a:spcPts val="0"/>
              </a:spcBef>
              <a:buNone/>
            </a:pPr>
            <a:br>
              <a:rPr lang="en-US" altLang="ja-JP" sz="6400" kern="0" dirty="0">
                <a:effectLst/>
                <a:latin typeface="+mn-ea"/>
                <a:cs typeface="ＭＳ Ｐゴシック" panose="020B0600070205080204" pitchFamily="50" charset="-128"/>
              </a:rPr>
            </a:br>
            <a:r>
              <a:rPr lang="ja-JP" altLang="en-US" sz="6400" kern="0" dirty="0">
                <a:effectLst/>
                <a:latin typeface="+mn-ea"/>
                <a:cs typeface="ＭＳ Ｐゴシック" panose="020B0600070205080204" pitchFamily="50" charset="-128"/>
              </a:rPr>
              <a:t>　　　</a:t>
            </a:r>
            <a:r>
              <a:rPr lang="ja-JP" altLang="ja-JP" sz="6400" kern="0" dirty="0">
                <a:effectLst/>
                <a:latin typeface="+mn-ea"/>
                <a:cs typeface="ＭＳ Ｐゴシック" panose="020B0600070205080204" pitchFamily="50" charset="-128"/>
              </a:rPr>
              <a:t>パスコード</a:t>
            </a:r>
            <a:r>
              <a:rPr lang="en-US" altLang="ja-JP" sz="6400" kern="0" dirty="0">
                <a:effectLst/>
                <a:latin typeface="+mn-ea"/>
                <a:cs typeface="ＭＳ Ｐゴシック" panose="020B0600070205080204" pitchFamily="50" charset="-128"/>
              </a:rPr>
              <a:t>: </a:t>
            </a:r>
            <a:r>
              <a:rPr lang="en-US" altLang="ja-JP" sz="6400" u="sng" dirty="0"/>
              <a:t>947161</a:t>
            </a:r>
            <a:br>
              <a:rPr lang="en-US" altLang="ja-JP" sz="2200" kern="0" dirty="0">
                <a:effectLst/>
                <a:latin typeface="+mn-ea"/>
                <a:cs typeface="ＭＳ Ｐゴシック" panose="020B0600070205080204" pitchFamily="50" charset="-128"/>
              </a:rPr>
            </a:br>
            <a:endParaRPr lang="ja-JP" altLang="ja-JP" sz="2200" dirty="0">
              <a:solidFill>
                <a:srgbClr val="FF0000"/>
              </a:solidFill>
              <a:latin typeface="+mn-ea"/>
            </a:endParaRPr>
          </a:p>
          <a:p>
            <a:endParaRPr kumimoji="1" lang="ja-JP" altLang="en-US" dirty="0"/>
          </a:p>
        </p:txBody>
      </p:sp>
    </p:spTree>
    <p:extLst>
      <p:ext uri="{BB962C8B-B14F-4D97-AF65-F5344CB8AC3E}">
        <p14:creationId xmlns:p14="http://schemas.microsoft.com/office/powerpoint/2010/main" val="289741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94FA48-7D24-42F6-9276-7B0E328DC5B2}"/>
              </a:ext>
            </a:extLst>
          </p:cNvPr>
          <p:cNvSpPr>
            <a:spLocks noGrp="1"/>
          </p:cNvSpPr>
          <p:nvPr>
            <p:ph type="title"/>
          </p:nvPr>
        </p:nvSpPr>
        <p:spPr/>
        <p:txBody>
          <a:bodyPr/>
          <a:lstStyle/>
          <a:p>
            <a:r>
              <a:rPr lang="ja-JP" altLang="en-US" sz="3200" dirty="0"/>
              <a:t>③研修当日の流れ</a:t>
            </a:r>
          </a:p>
        </p:txBody>
      </p:sp>
      <p:sp>
        <p:nvSpPr>
          <p:cNvPr id="2" name="コンテンツ プレースホルダー 1">
            <a:extLst>
              <a:ext uri="{FF2B5EF4-FFF2-40B4-BE49-F238E27FC236}">
                <a16:creationId xmlns:a16="http://schemas.microsoft.com/office/drawing/2014/main" id="{E12BB654-2539-46E5-BBA5-7CB5842D3C88}"/>
              </a:ext>
            </a:extLst>
          </p:cNvPr>
          <p:cNvSpPr>
            <a:spLocks noGrp="1"/>
          </p:cNvSpPr>
          <p:nvPr>
            <p:ph idx="1"/>
          </p:nvPr>
        </p:nvSpPr>
        <p:spPr>
          <a:xfrm>
            <a:off x="462579" y="1483360"/>
            <a:ext cx="8251115" cy="4938955"/>
          </a:xfrm>
        </p:spPr>
        <p:txBody>
          <a:bodyPr>
            <a:normAutofit/>
          </a:bodyPr>
          <a:lstStyle/>
          <a:p>
            <a:pPr marL="457200" indent="-457200">
              <a:lnSpc>
                <a:spcPct val="150000"/>
              </a:lnSpc>
              <a:buFont typeface="+mj-ea"/>
              <a:buAutoNum type="circleNumDbPlain"/>
            </a:pPr>
            <a:r>
              <a:rPr lang="ja-JP" altLang="en-US" sz="2000" dirty="0"/>
              <a:t>入室可能時間は、</a:t>
            </a:r>
            <a:r>
              <a:rPr lang="en-US" altLang="ja-JP" sz="2000" dirty="0">
                <a:solidFill>
                  <a:srgbClr val="FF0000"/>
                </a:solidFill>
              </a:rPr>
              <a:t>11/11</a:t>
            </a:r>
            <a:r>
              <a:rPr lang="ja-JP" altLang="en-US" sz="2000" dirty="0">
                <a:solidFill>
                  <a:srgbClr val="FF0000"/>
                </a:solidFill>
              </a:rPr>
              <a:t>は</a:t>
            </a:r>
            <a:r>
              <a:rPr kumimoji="1" lang="ja-JP" altLang="en-US" sz="2000" dirty="0">
                <a:solidFill>
                  <a:srgbClr val="FF0000"/>
                </a:solidFill>
              </a:rPr>
              <a:t>９時</a:t>
            </a:r>
            <a:r>
              <a:rPr kumimoji="1" lang="ja-JP" altLang="en-US" sz="2000" dirty="0"/>
              <a:t>以降、</a:t>
            </a:r>
            <a:r>
              <a:rPr lang="en-US" altLang="ja-JP" sz="2000" dirty="0">
                <a:solidFill>
                  <a:srgbClr val="FF0000"/>
                </a:solidFill>
              </a:rPr>
              <a:t>11/12</a:t>
            </a:r>
            <a:r>
              <a:rPr kumimoji="1" lang="ja-JP" altLang="en-US" sz="2000" dirty="0">
                <a:solidFill>
                  <a:srgbClr val="FF0000"/>
                </a:solidFill>
              </a:rPr>
              <a:t>は８時</a:t>
            </a:r>
            <a:r>
              <a:rPr kumimoji="1" lang="en-US" altLang="ja-JP" sz="2000" dirty="0">
                <a:solidFill>
                  <a:srgbClr val="FF0000"/>
                </a:solidFill>
              </a:rPr>
              <a:t>40</a:t>
            </a:r>
            <a:r>
              <a:rPr kumimoji="1" lang="ja-JP" altLang="en-US" sz="2000" dirty="0">
                <a:solidFill>
                  <a:srgbClr val="FF0000"/>
                </a:solidFill>
              </a:rPr>
              <a:t>分以降</a:t>
            </a:r>
            <a:r>
              <a:rPr lang="ja-JP" altLang="en-US" sz="2000" dirty="0">
                <a:solidFill>
                  <a:schemeClr val="tx1"/>
                </a:solidFill>
              </a:rPr>
              <a:t>です</a:t>
            </a:r>
            <a:r>
              <a:rPr kumimoji="1" lang="ja-JP" altLang="en-US" sz="2000" dirty="0"/>
              <a:t>。</a:t>
            </a:r>
            <a:endParaRPr lang="en-US" altLang="ja-JP" sz="2000" dirty="0"/>
          </a:p>
          <a:p>
            <a:pPr marL="457200" indent="-457200">
              <a:lnSpc>
                <a:spcPct val="150000"/>
              </a:lnSpc>
              <a:buFont typeface="+mj-ea"/>
              <a:buAutoNum type="circleNumDbPlain"/>
            </a:pPr>
            <a:r>
              <a:rPr kumimoji="1" lang="ja-JP" altLang="en-US" sz="2000" dirty="0"/>
              <a:t>入室後、音声・ビデオの確認を事務局から行います。</a:t>
            </a:r>
            <a:endParaRPr kumimoji="1" lang="en-US" altLang="ja-JP" sz="2000" dirty="0"/>
          </a:p>
          <a:p>
            <a:pPr marL="457200" indent="-457200">
              <a:lnSpc>
                <a:spcPct val="150000"/>
              </a:lnSpc>
              <a:buFont typeface="+mj-ea"/>
              <a:buAutoNum type="circleNumDbPlain"/>
            </a:pPr>
            <a:r>
              <a:rPr kumimoji="1" lang="ja-JP" altLang="en-US" sz="2000" dirty="0"/>
              <a:t>講義開始</a:t>
            </a:r>
            <a:r>
              <a:rPr kumimoji="1" lang="en-US" altLang="ja-JP" sz="2000" dirty="0"/>
              <a:t>10</a:t>
            </a:r>
            <a:r>
              <a:rPr kumimoji="1" lang="ja-JP" altLang="en-US" sz="2000" dirty="0"/>
              <a:t>分前までには入室してお待ちください。</a:t>
            </a:r>
            <a:endParaRPr kumimoji="1" lang="en-US" altLang="ja-JP" sz="2000" dirty="0"/>
          </a:p>
          <a:p>
            <a:pPr marL="457200" indent="-457200">
              <a:lnSpc>
                <a:spcPct val="150000"/>
              </a:lnSpc>
              <a:buFont typeface="+mj-ea"/>
              <a:buAutoNum type="circleNumDbPlain"/>
            </a:pPr>
            <a:r>
              <a:rPr kumimoji="1" lang="ja-JP" altLang="en-US" sz="2000" dirty="0"/>
              <a:t>確認後、講義開始</a:t>
            </a:r>
            <a:r>
              <a:rPr kumimoji="1" lang="en-US" altLang="ja-JP" sz="2000" dirty="0"/>
              <a:t>1</a:t>
            </a:r>
            <a:r>
              <a:rPr kumimoji="1" lang="ja-JP" altLang="en-US" sz="2000" dirty="0"/>
              <a:t>分前になりましたら、ビデオをオンにしてくてださい。</a:t>
            </a:r>
            <a:endParaRPr kumimoji="1" lang="en-US" altLang="ja-JP" sz="2000" dirty="0"/>
          </a:p>
          <a:p>
            <a:pPr marL="457200" indent="-457200">
              <a:lnSpc>
                <a:spcPct val="150000"/>
              </a:lnSpc>
              <a:buFont typeface="+mj-ea"/>
              <a:buAutoNum type="circleNumDbPlain"/>
            </a:pPr>
            <a:r>
              <a:rPr kumimoji="1" lang="ja-JP" altLang="en-US" sz="2000" b="1" dirty="0">
                <a:solidFill>
                  <a:srgbClr val="FF0000"/>
                </a:solidFill>
              </a:rPr>
              <a:t>名前の変更をしていない方は開始までに変更をお願いします。</a:t>
            </a:r>
            <a:endParaRPr kumimoji="1" lang="en-US" altLang="ja-JP" sz="2000" dirty="0"/>
          </a:p>
        </p:txBody>
      </p:sp>
    </p:spTree>
    <p:extLst>
      <p:ext uri="{BB962C8B-B14F-4D97-AF65-F5344CB8AC3E}">
        <p14:creationId xmlns:p14="http://schemas.microsoft.com/office/powerpoint/2010/main" val="352747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C3D2E9-951C-4D51-96F5-483619D2080B}"/>
              </a:ext>
            </a:extLst>
          </p:cNvPr>
          <p:cNvSpPr>
            <a:spLocks noGrp="1"/>
          </p:cNvSpPr>
          <p:nvPr>
            <p:ph type="title"/>
          </p:nvPr>
        </p:nvSpPr>
        <p:spPr/>
        <p:txBody>
          <a:bodyPr/>
          <a:lstStyle/>
          <a:p>
            <a:r>
              <a:rPr lang="ja-JP" altLang="en-US" sz="3200" dirty="0"/>
              <a:t>④講義・演習の流れ</a:t>
            </a:r>
          </a:p>
        </p:txBody>
      </p:sp>
      <p:sp>
        <p:nvSpPr>
          <p:cNvPr id="2" name="コンテンツ プレースホルダー 1">
            <a:extLst>
              <a:ext uri="{FF2B5EF4-FFF2-40B4-BE49-F238E27FC236}">
                <a16:creationId xmlns:a16="http://schemas.microsoft.com/office/drawing/2014/main" id="{C7FABB74-12FD-4A88-9396-D9B41A8D2785}"/>
              </a:ext>
            </a:extLst>
          </p:cNvPr>
          <p:cNvSpPr>
            <a:spLocks noGrp="1"/>
          </p:cNvSpPr>
          <p:nvPr>
            <p:ph idx="1"/>
          </p:nvPr>
        </p:nvSpPr>
        <p:spPr>
          <a:xfrm>
            <a:off x="609598" y="1617785"/>
            <a:ext cx="7673789" cy="4536829"/>
          </a:xfrm>
        </p:spPr>
        <p:txBody>
          <a:bodyPr>
            <a:normAutofit/>
          </a:bodyPr>
          <a:lstStyle/>
          <a:p>
            <a:r>
              <a:rPr kumimoji="1" lang="ja-JP" altLang="en-US" sz="2400" dirty="0"/>
              <a:t>講義開始のアナウンス後は、各講師が進めて行きます。</a:t>
            </a:r>
            <a:endParaRPr kumimoji="1" lang="en-US" altLang="ja-JP" sz="2400" dirty="0"/>
          </a:p>
          <a:p>
            <a:pPr marL="0" indent="0">
              <a:buNone/>
            </a:pPr>
            <a:endParaRPr kumimoji="1" lang="en-US" altLang="ja-JP" sz="2400" dirty="0"/>
          </a:p>
          <a:p>
            <a:r>
              <a:rPr kumimoji="1" lang="ja-JP" altLang="en-US" sz="2400" dirty="0"/>
              <a:t>講義中、何かトラブル等がありましたら、チャットまたは、電話にて事務局に連絡をしてください。</a:t>
            </a:r>
            <a:endParaRPr kumimoji="1" lang="en-US" altLang="ja-JP" sz="2400" dirty="0"/>
          </a:p>
          <a:p>
            <a:pPr marL="457200" lvl="1" indent="0">
              <a:buNone/>
            </a:pPr>
            <a:r>
              <a:rPr kumimoji="1" lang="en-US" altLang="ja-JP" sz="2400" dirty="0"/>
              <a:t>【</a:t>
            </a:r>
            <a:r>
              <a:rPr kumimoji="1" lang="ja-JP" altLang="en-US" sz="2400" dirty="0"/>
              <a:t>連絡先</a:t>
            </a:r>
            <a:r>
              <a:rPr kumimoji="1" lang="en-US" altLang="ja-JP" sz="2400" dirty="0"/>
              <a:t>】</a:t>
            </a:r>
          </a:p>
          <a:p>
            <a:pPr marL="457200" lvl="1" indent="0">
              <a:buNone/>
            </a:pPr>
            <a:r>
              <a:rPr lang="ja-JP" altLang="en-US" sz="2400" dirty="0"/>
              <a:t>　</a:t>
            </a:r>
            <a:r>
              <a:rPr lang="en-US" altLang="ja-JP" sz="2400" dirty="0"/>
              <a:t> 070-5651-2960</a:t>
            </a:r>
            <a:r>
              <a:rPr lang="ja-JP" altLang="en-US" sz="2400" dirty="0"/>
              <a:t>（酒井）</a:t>
            </a:r>
            <a:endParaRPr lang="en-US" altLang="ja-JP" sz="2400" dirty="0"/>
          </a:p>
          <a:p>
            <a:pPr marL="457200" lvl="1" indent="0">
              <a:buNone/>
            </a:pPr>
            <a:r>
              <a:rPr lang="ja-JP" altLang="en-US" sz="2400" dirty="0"/>
              <a:t>　</a:t>
            </a:r>
            <a:r>
              <a:rPr lang="en-US" altLang="ja-JP" sz="2400" dirty="0"/>
              <a:t> 080-5877-9418</a:t>
            </a:r>
            <a:r>
              <a:rPr lang="ja-JP" altLang="en-US" sz="2400" dirty="0"/>
              <a:t>（事務局）</a:t>
            </a:r>
            <a:endParaRPr kumimoji="1" lang="en-US" altLang="ja-JP" sz="2400" dirty="0"/>
          </a:p>
        </p:txBody>
      </p:sp>
    </p:spTree>
    <p:extLst>
      <p:ext uri="{BB962C8B-B14F-4D97-AF65-F5344CB8AC3E}">
        <p14:creationId xmlns:p14="http://schemas.microsoft.com/office/powerpoint/2010/main" val="3143543555"/>
      </p:ext>
    </p:extLst>
  </p:cSld>
  <p:clrMapOvr>
    <a:masterClrMapping/>
  </p:clrMapOvr>
</p:sld>
</file>

<file path=ppt/theme/theme1.xml><?xml version="1.0" encoding="utf-8"?>
<a:theme xmlns:a="http://schemas.openxmlformats.org/drawingml/2006/main" name="テーマ3">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3" id="{67728CAD-7A6F-482A-BD30-B0E7756CF5A4}" vid="{C89EA2C4-59D1-429B-A55A-9C17CD8AACB3}"/>
    </a:ext>
  </a:extLst>
</a:theme>
</file>

<file path=ppt/theme/theme2.xml><?xml version="1.0" encoding="utf-8"?>
<a:theme xmlns:a="http://schemas.openxmlformats.org/drawingml/2006/main" name="くらしごと2021">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くらしごと2021" id="{EF77A790-E04B-4AEF-823D-BE8D845EAF44}" vid="{88D019CC-A256-46B7-843E-186AC8596D66}"/>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テーマ3</Template>
  <TotalTime>1718</TotalTime>
  <Words>1592</Words>
  <Application>Microsoft Office PowerPoint</Application>
  <PresentationFormat>画面に合わせる (4:3)</PresentationFormat>
  <Paragraphs>157</Paragraphs>
  <Slides>17</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17</vt:i4>
      </vt:variant>
    </vt:vector>
  </HeadingPairs>
  <TitlesOfParts>
    <vt:vector size="26" baseType="lpstr">
      <vt:lpstr>游ゴシック</vt:lpstr>
      <vt:lpstr>Arial</vt:lpstr>
      <vt:lpstr>Tahoma</vt:lpstr>
      <vt:lpstr>Trebuchet MS</vt:lpstr>
      <vt:lpstr>Wingdings</vt:lpstr>
      <vt:lpstr>Wingdings 3</vt:lpstr>
      <vt:lpstr>テーマ3</vt:lpstr>
      <vt:lpstr>くらしごと2021</vt:lpstr>
      <vt:lpstr>ファセット</vt:lpstr>
      <vt:lpstr>職場適応援助者養成研修 オンライン受講について</vt:lpstr>
      <vt:lpstr>オンライン研修参加にあたって</vt:lpstr>
      <vt:lpstr>①養成研修のオンライン開催について</vt:lpstr>
      <vt:lpstr>②受講に当たってのお願い</vt:lpstr>
      <vt:lpstr>②受講に当たってのお願い</vt:lpstr>
      <vt:lpstr>ログイン情報</vt:lpstr>
      <vt:lpstr>■接続テスト </vt:lpstr>
      <vt:lpstr>③研修当日の流れ</vt:lpstr>
      <vt:lpstr>④講義・演習の流れ</vt:lpstr>
      <vt:lpstr>⑤コミュニケーションカードの記入について</vt:lpstr>
      <vt:lpstr>研修時に使用するzoom操作</vt:lpstr>
      <vt:lpstr>Zoomの画面（全体）</vt:lpstr>
      <vt:lpstr>①名前の変更（事前設定ができていない方）</vt:lpstr>
      <vt:lpstr>②マイク・カメラの　On・Off</vt:lpstr>
      <vt:lpstr>③チャット機能</vt:lpstr>
      <vt:lpstr>④動画の視聴</vt:lpstr>
      <vt:lpstr>⑤ファイルの送信（送受信が不可の事業所もあります）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職場適応援助者養成研修 オンライン　事前オリエンテーション</dc:title>
  <dc:creator>kanri esnet</dc:creator>
  <cp:lastModifiedBy>zse1953</cp:lastModifiedBy>
  <cp:revision>120</cp:revision>
  <cp:lastPrinted>2023-10-30T03:14:02Z</cp:lastPrinted>
  <dcterms:created xsi:type="dcterms:W3CDTF">2021-01-13T01:49:29Z</dcterms:created>
  <dcterms:modified xsi:type="dcterms:W3CDTF">2024-10-25T04:28:16Z</dcterms:modified>
</cp:coreProperties>
</file>