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4"/>
  </p:sldMasterIdLst>
  <p:notesMasterIdLst>
    <p:notesMasterId r:id="rId7"/>
  </p:notesMasterIdLst>
  <p:sldIdLst>
    <p:sldId id="259" r:id="rId5"/>
    <p:sldId id="260" r:id="rId6"/>
  </p:sldIdLst>
  <p:sldSz cx="7775575" cy="10907713"/>
  <p:notesSz cx="6807200" cy="9939338"/>
  <p:defaultTextStyle>
    <a:defPPr>
      <a:defRPr lang="ja-JP"/>
    </a:defPPr>
    <a:lvl1pPr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508000" indent="-50800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CC"/>
    <a:srgbClr val="FF9900"/>
    <a:srgbClr val="0099CC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9" autoAdjust="0"/>
    <p:restoredTop sz="94660"/>
  </p:normalViewPr>
  <p:slideViewPr>
    <p:cSldViewPr snapToGrid="0">
      <p:cViewPr varScale="1">
        <p:scale>
          <a:sx n="71" d="100"/>
          <a:sy n="71" d="100"/>
        </p:scale>
        <p:origin x="3534" y="6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9F287C1-0741-4756-8AF1-1708A05CA4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570" tIns="45785" rIns="91570" bIns="45785" rtlCol="0"/>
          <a:lstStyle>
            <a:lvl1pPr algn="l" defTabSz="10092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245589-8FDD-46FE-93E3-F84A27F4D9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570" tIns="45785" rIns="91570" bIns="45785" rtlCol="0"/>
          <a:lstStyle>
            <a:lvl1pPr algn="r" defTabSz="10092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3A9C304-7077-42D1-8278-94E816054E95}" type="datetimeFigureOut">
              <a:rPr lang="ja-JP" altLang="en-US"/>
              <a:pPr>
                <a:defRPr/>
              </a:pPr>
              <a:t>2024/10/9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1A246AEF-470C-456D-87AA-ECD87E5C1D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0" tIns="45785" rIns="91570" bIns="4578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3E93F9FF-9B95-4BC3-A1B1-1A5401A89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570" tIns="45785" rIns="91570" bIns="45785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270682-0F0C-43BD-95B0-A77F781C61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570" tIns="45785" rIns="91570" bIns="45785" rtlCol="0" anchor="b"/>
          <a:lstStyle>
            <a:lvl1pPr algn="l" defTabSz="10092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DC6BA5-2B6B-4841-88D0-B4B1370F3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 defTabSz="1008063">
              <a:defRPr sz="1200"/>
            </a:lvl1pPr>
          </a:lstStyle>
          <a:p>
            <a:fld id="{A26A8215-3CC8-4633-925C-5AB55205EF2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175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508000" algn="l" defTabSz="10175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1017588" algn="l" defTabSz="10175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527175" algn="l" defTabSz="10175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2036763" algn="l" defTabSz="10175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5F6A5-E7F8-495E-B93D-B39F697D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BEB5-AE83-4861-971D-6458B8364C3B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BC7C5-FBAA-4777-BFEB-ABABFEB4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D61E3-457F-4586-BC05-93CC020B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9113D-EEBD-4DA3-B09F-F2CDB5618B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592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20591-12F8-4A8D-9680-2230DB19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04FB-74EB-4AA0-BF22-CD23F8A1BB75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7CDE6-BE1C-485A-8090-EF93B7AE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24B35-797B-46D2-A966-95C04DCE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E6720-A34F-4419-87F1-7A696670AF0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976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BD29E-FB57-4259-8994-0001129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3CEE-BE71-49F9-9142-CE34E0BA855F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CDCEF-6C3F-423C-A8EE-BE29235F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3EE35-677D-400A-AC65-64D5B97A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CCDB2-EE5A-4457-9CD9-40ED2DCF639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290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04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9707-5E1E-4BFF-A33F-44377742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333C-C7CE-4318-8517-BADEB0D6AEDE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E7E19-0145-40AD-89B5-93FA4024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5AF40-F8B9-4489-A0B1-DC9AD778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F2C1E-6949-4A0B-A100-1C4AAB9519E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98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2CC0D-677B-4D73-AC93-1B5BB9FB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D117-C530-4229-98A9-B5608C5F0618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0A9C9-9B61-4E91-9FC3-3FA5AE51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76741-1E8C-417E-B697-18B96CB4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93EFD-399C-4CDD-9B15-58EFBD2CB9D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611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6F2CDA-BDA0-4532-BFA0-9CF04D56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1784-58A5-4631-BC58-4AB980272357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D22D4D-D7D7-439B-9E47-2FE16586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D46003-48CF-49F9-BC89-91CCC1D4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8DF92-FCA3-4B59-9EC9-D12DBF26D7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929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29E5B7-7A80-4B0A-98F6-D9FF938E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D0CC3-A980-445D-96E7-347DD79ABB74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257E70-DA62-44B0-BA5D-17C6D181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140198-C9D0-430F-ADE6-3DDE7824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2C54-1DE8-4008-9689-0C693E8BF46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509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B62DD5-CD6D-41A2-AAA2-8A76886F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96B4-D5BD-45DE-8006-57009798C59C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E191BD-DEE1-46EA-BF21-A095F54E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3EDCB5-DACD-4350-B3C3-61A10DB0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33CE0-9359-408E-92F6-521B95AE96B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884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E339ED-7E17-4FC1-AF7A-3C06FB98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43A1-245D-433C-B53E-6DB68BA7193B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A53A9E-7038-4927-9201-32EB94E5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543596-43E8-468F-9151-98048D7B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DACA-2B86-4B46-8563-6EBDA0773E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82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9ECC79-C2B6-44FF-BF66-A0B90A43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D05F-2E3A-4509-B6AD-683E602E1E03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B3A4EC-2CFB-43F6-9D9E-65F099B8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366E3-32AE-4591-B0E9-636B701E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042D5-A49A-4786-8E28-4E4328F6300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697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rtlCol="0">
            <a:normAutofit/>
          </a:bodyPr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892191-5572-4A36-B0A5-A66AA0BE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855A-9E13-435F-BEC0-3798D9E56A1A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C623D4-9472-40DA-BE31-483B8E09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946A09-C054-4C56-81E8-198D725B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4389F-4F58-4800-955D-D4773908C73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005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767">
              <a:schemeClr val="accent2">
                <a:lumMod val="40000"/>
                <a:lumOff val="60000"/>
              </a:schemeClr>
            </a:gs>
            <a:gs pos="83907">
              <a:schemeClr val="accent1">
                <a:lumMod val="40000"/>
                <a:lumOff val="60000"/>
              </a:schemeClr>
            </a:gs>
            <a:gs pos="72000">
              <a:schemeClr val="accent1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FD7B15-2B86-4BF9-83EB-A5F18C38EA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4988" y="581025"/>
            <a:ext cx="6705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2A0C64-2B15-46EC-9692-8838AAF3E7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4988" y="2903538"/>
            <a:ext cx="67056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DD105-25D5-48F7-8750-D9A48B177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sz="10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9E8EDB-54AD-44B6-9BFC-BA5C41CE6BEA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A06C1-FE20-4EEB-9885-C16860D7A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9007" fontAlgn="auto">
              <a:spcBef>
                <a:spcPts val="0"/>
              </a:spcBef>
              <a:spcAft>
                <a:spcPts val="0"/>
              </a:spcAft>
              <a:defRPr sz="10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D55C6-5E1A-4FD2-ABE1-FF5BBDF9B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B4E1210-E908-432C-AF59-505AED88BF4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2pPr>
      <a:lvl3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3pPr>
      <a:lvl4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4pPr>
      <a:lvl5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9pPr>
    </p:titleStyle>
    <p:bodyStyle>
      <a:lvl1pPr marL="193675" indent="-193675" algn="l" defTabSz="776288" rtl="0" eaLnBrk="0" fontAlgn="base" hangingPunct="0">
        <a:lnSpc>
          <a:spcPct val="90000"/>
        </a:lnSpc>
        <a:spcBef>
          <a:spcPts val="850"/>
        </a:spcBef>
        <a:spcAft>
          <a:spcPct val="0"/>
        </a:spcAft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mailto:o-isc@onyx.dti.ne.j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D4382D9-E903-033F-2843-6D72019A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02" y="2279093"/>
            <a:ext cx="6530774" cy="4354933"/>
          </a:xfrm>
          <a:prstGeom prst="rect">
            <a:avLst/>
          </a:prstGeom>
          <a:effectLst>
            <a:softEdge rad="762000"/>
          </a:effectLst>
        </p:spPr>
      </p:pic>
      <p:pic>
        <p:nvPicPr>
          <p:cNvPr id="3074" name="Picture 2" descr="C:\Users\DATACHECK\Desktop\Hoi thao phap luat\hoi thao phap luat.png">
            <a:extLst>
              <a:ext uri="{FF2B5EF4-FFF2-40B4-BE49-F238E27FC236}">
                <a16:creationId xmlns:a16="http://schemas.microsoft.com/office/drawing/2014/main" id="{80AF4778-9D9C-41FA-BA20-1150498A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5" y="150076"/>
            <a:ext cx="7773987" cy="392112"/>
          </a:xfrm>
          <a:prstGeom prst="rect">
            <a:avLst/>
          </a:prstGeom>
          <a:noFill/>
          <a:ln>
            <a:noFill/>
          </a:ln>
          <a:effectLst>
            <a:glow rad="12700">
              <a:schemeClr val="accent2">
                <a:lumMod val="40000"/>
                <a:lumOff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7">
            <a:extLst>
              <a:ext uri="{FF2B5EF4-FFF2-40B4-BE49-F238E27FC236}">
                <a16:creationId xmlns:a16="http://schemas.microsoft.com/office/drawing/2014/main" id="{127F345C-2B17-4ABB-859E-7CD77ACA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9" y="3065345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850"/>
              </a:spcBef>
              <a:buFont typeface="Arial" pitchFamily="34" charset="0"/>
              <a:buChar char="•"/>
              <a:defRPr kumimoji="1" sz="2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25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25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25"/>
              </a:spcBef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25"/>
              </a:spcBef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AR P丸ゴシック体M"/>
              </a:rPr>
              <a:t>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日時：１１月２８日（木）　１４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: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００～１７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: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００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80EF23-C980-4798-AB23-215DBFCBE4F1}"/>
              </a:ext>
            </a:extLst>
          </p:cNvPr>
          <p:cNvSpPr txBox="1"/>
          <p:nvPr/>
        </p:nvSpPr>
        <p:spPr>
          <a:xfrm>
            <a:off x="2731878" y="5722775"/>
            <a:ext cx="491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</a:rPr>
              <a:t>スケジュール</a:t>
            </a: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</a:endParaRPr>
          </a:p>
          <a:p>
            <a:pPr indent="180975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</a:rPr>
              <a:t>14:00  </a:t>
            </a:r>
            <a:r>
              <a:rPr lang="ja-JP" altLang="en-US" sz="1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</a:rPr>
              <a:t>会社紹介・職場見学</a:t>
            </a: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</a:endParaRPr>
          </a:p>
          <a:p>
            <a:pPr indent="180975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</a:rPr>
              <a:t>15:10</a:t>
            </a:r>
            <a:r>
              <a:rPr lang="ja-JP" altLang="en-US" sz="1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</a:rPr>
              <a:t>  西浦理事長　講演</a:t>
            </a: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</a:endParaRPr>
          </a:p>
          <a:p>
            <a:pPr indent="180975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</a:rPr>
              <a:t>　「精神・発達障害の方の就労と定着について」</a:t>
            </a: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</a:endParaRPr>
          </a:p>
          <a:p>
            <a:pPr indent="180975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</a:rPr>
              <a:t>16:20  </a:t>
            </a:r>
            <a:r>
              <a:rPr lang="ja-JP" altLang="en-US" sz="1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</a:rPr>
              <a:t>グループディスカッション</a:t>
            </a: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ＭＳ Ｐゴシック" panose="020B0600070205080204" pitchFamily="50" charset="-128"/>
            </a:endParaRPr>
          </a:p>
          <a:p>
            <a:pPr indent="180975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</a:rPr>
              <a:t>17:00</a:t>
            </a:r>
            <a:r>
              <a:rPr lang="ja-JP" altLang="en-US" sz="1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</a:rPr>
              <a:t>  終了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3BB1F-45D8-4BCC-8817-59F0D49907CE}"/>
              </a:ext>
            </a:extLst>
          </p:cNvPr>
          <p:cNvSpPr txBox="1"/>
          <p:nvPr/>
        </p:nvSpPr>
        <p:spPr>
          <a:xfrm>
            <a:off x="912117" y="9631386"/>
            <a:ext cx="5951537" cy="10207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800" b="1" dirty="0">
                <a:solidFill>
                  <a:schemeClr val="accent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特定非営利活動法人大阪障害者雇用支援ネットワーク</a:t>
            </a: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E-mail</a:t>
            </a:r>
            <a:r>
              <a:rPr lang="ja-JP" altLang="en-US" sz="1800" b="1" dirty="0">
                <a:solidFill>
                  <a:schemeClr val="accent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: </a:t>
            </a: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o-isc@onyx.dti.ne.jp</a:t>
            </a: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defTabSz="1019007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お問い合わせは事務局まで：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03-6949-0350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B568C1-DEC3-4EF3-9FFD-FAD07DE68187}"/>
              </a:ext>
            </a:extLst>
          </p:cNvPr>
          <p:cNvSpPr txBox="1"/>
          <p:nvPr/>
        </p:nvSpPr>
        <p:spPr>
          <a:xfrm>
            <a:off x="41819" y="1644927"/>
            <a:ext cx="726224" cy="7607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wordArtVertRtl" wrap="square">
            <a:spAutoFit/>
          </a:bodyPr>
          <a:lstStyle/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spc="1050" dirty="0">
                <a:solidFill>
                  <a:schemeClr val="accent2">
                    <a:lumMod val="50000"/>
                  </a:schemeClr>
                </a:solidFill>
                <a:latin typeface="ＤＦＧ極太丸ゴシック体" panose="020F0A00010101010101" pitchFamily="50" charset="-128"/>
                <a:ea typeface="ＤＦＧ極太丸ゴシック体" panose="020F0A00010101010101" pitchFamily="50" charset="-128"/>
              </a:rPr>
              <a:t>Ｅ</a:t>
            </a:r>
            <a:r>
              <a:rPr lang="en-US" altLang="ja-JP" sz="2400" spc="1050" dirty="0">
                <a:solidFill>
                  <a:schemeClr val="accent2">
                    <a:lumMod val="50000"/>
                  </a:schemeClr>
                </a:solidFill>
                <a:latin typeface="ＤＦＧ極太丸ゴシック体" panose="020F0A00010101010101" pitchFamily="50" charset="-128"/>
                <a:ea typeface="ＤＦＧ極太丸ゴシック体" panose="020F0A00010101010101" pitchFamily="50" charset="-128"/>
              </a:rPr>
              <a:t>S</a:t>
            </a:r>
            <a:r>
              <a:rPr lang="ja-JP" altLang="en-US" sz="2400" spc="1050" dirty="0">
                <a:solidFill>
                  <a:schemeClr val="accent2">
                    <a:lumMod val="50000"/>
                  </a:schemeClr>
                </a:solidFill>
                <a:latin typeface="ＤＦＧ極太丸ゴシック体" panose="020F0A00010101010101" pitchFamily="50" charset="-128"/>
                <a:ea typeface="ＤＦＧ極太丸ゴシック体" panose="020F0A00010101010101" pitchFamily="50" charset="-128"/>
              </a:rPr>
              <a:t>ネットワ</a:t>
            </a:r>
            <a:r>
              <a:rPr lang="en-US" altLang="ja-JP" sz="2400" spc="1050" dirty="0">
                <a:solidFill>
                  <a:schemeClr val="accent2">
                    <a:lumMod val="50000"/>
                  </a:schemeClr>
                </a:solidFill>
                <a:latin typeface="ＤＦＧ極太丸ゴシック体" panose="020F0A00010101010101" pitchFamily="50" charset="-128"/>
                <a:ea typeface="ＤＦＧ極太丸ゴシック体" panose="020F0A00010101010101" pitchFamily="50" charset="-128"/>
              </a:rPr>
              <a:t>―</a:t>
            </a:r>
            <a:r>
              <a:rPr lang="ja-JP" altLang="en-US" sz="2400" spc="1050" dirty="0">
                <a:solidFill>
                  <a:schemeClr val="accent2">
                    <a:lumMod val="50000"/>
                  </a:schemeClr>
                </a:solidFill>
                <a:latin typeface="ＤＦＧ極太丸ゴシック体" panose="020F0A00010101010101" pitchFamily="50" charset="-128"/>
                <a:ea typeface="ＤＦＧ極太丸ゴシック体" panose="020F0A00010101010101" pitchFamily="50" charset="-128"/>
              </a:rPr>
              <a:t>ク見学会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C4625E0-694F-4664-88FA-40F37D183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849352"/>
              </p:ext>
            </p:extLst>
          </p:nvPr>
        </p:nvGraphicFramePr>
        <p:xfrm>
          <a:off x="752676" y="8400844"/>
          <a:ext cx="6669077" cy="797999"/>
        </p:xfrm>
        <a:graphic>
          <a:graphicData uri="http://schemas.openxmlformats.org/drawingml/2006/table">
            <a:tbl>
              <a:tblPr/>
              <a:tblGrid>
                <a:gridCol w="827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6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1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氏名</a:t>
                      </a:r>
                    </a:p>
                  </a:txBody>
                  <a:tcPr marL="91450" marR="91450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0" marR="91450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団体名</a:t>
                      </a:r>
                    </a:p>
                  </a:txBody>
                  <a:tcPr marL="91450" marR="91450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91450" marR="91450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ＦＡＸ</a:t>
                      </a:r>
                    </a:p>
                  </a:txBody>
                  <a:tcPr marL="91450" marR="91450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0" marR="91450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メールアドレス</a:t>
                      </a:r>
                    </a:p>
                  </a:txBody>
                  <a:tcPr marL="91450" marR="91450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91450" marR="91450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9" name="TextBox 22">
            <a:extLst>
              <a:ext uri="{FF2B5EF4-FFF2-40B4-BE49-F238E27FC236}">
                <a16:creationId xmlns:a16="http://schemas.microsoft.com/office/drawing/2014/main" id="{02CE421A-B87B-44CB-BACD-CBD7242AC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9319121"/>
            <a:ext cx="6013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AR P丸ゴシック体M"/>
              </a:rPr>
              <a:t>お申込みはメールもしくはＱＲコードから下記までお願いします。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AR P丸ゴシック体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3B3862-9C8C-4A75-9EDE-567E6E4D44E8}"/>
              </a:ext>
            </a:extLst>
          </p:cNvPr>
          <p:cNvSpPr txBox="1"/>
          <p:nvPr/>
        </p:nvSpPr>
        <p:spPr>
          <a:xfrm>
            <a:off x="6235004" y="3020017"/>
            <a:ext cx="125730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参加無料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C2D9B8D-91F2-4BC1-9A61-FE075F969EEC}"/>
              </a:ext>
            </a:extLst>
          </p:cNvPr>
          <p:cNvCxnSpPr/>
          <p:nvPr/>
        </p:nvCxnSpPr>
        <p:spPr>
          <a:xfrm>
            <a:off x="1449388" y="8286750"/>
            <a:ext cx="5513387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2" name="TextBox 20">
            <a:extLst>
              <a:ext uri="{FF2B5EF4-FFF2-40B4-BE49-F238E27FC236}">
                <a16:creationId xmlns:a16="http://schemas.microsoft.com/office/drawing/2014/main" id="{F636B3A7-BEEC-4FA7-B585-D9219BB80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27" y="1207896"/>
            <a:ext cx="68627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600" b="1" kern="100" dirty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障がい者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就労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定着支援に携わっている</a:t>
            </a: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皆様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（就労移行支援事業所、就業・生活支援センター、企業の支援担当、学校関係者等）を対象に、障がい者を多数雇用している企業の</a:t>
            </a:r>
            <a:r>
              <a:rPr lang="ja-JP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見学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と、精神科クリニック医師で</a:t>
            </a:r>
            <a:r>
              <a:rPr lang="en-US" altLang="ja-JP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NPO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法人大阪精神障害者就労支援ネットワーク理事長の西浦竹彦様に講演をお願いしております。　</a:t>
            </a:r>
            <a:endParaRPr lang="en-US" altLang="ja-JP" sz="18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8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お忙しいなかではありますが、多数の参加をお待ちしております。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 P丸ゴシック体M"/>
            </a:endParaRP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F82613CC-6387-4613-A7BD-13F54710F18C}"/>
              </a:ext>
            </a:extLst>
          </p:cNvPr>
          <p:cNvSpPr txBox="1"/>
          <p:nvPr/>
        </p:nvSpPr>
        <p:spPr>
          <a:xfrm>
            <a:off x="430021" y="653134"/>
            <a:ext cx="7007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accent3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令和６年度  障がい者就労支援交流会</a:t>
            </a:r>
            <a:endParaRPr lang="en-US" altLang="ja-JP" sz="2800" b="1" dirty="0">
              <a:solidFill>
                <a:schemeClr val="accent3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387C27B1-EDE9-4281-BF28-103B7EAFC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9" y="3475720"/>
            <a:ext cx="52677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850"/>
              </a:spcBef>
              <a:buFont typeface="Arial" pitchFamily="34" charset="0"/>
              <a:buChar char="•"/>
              <a:defRPr kumimoji="1" sz="2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25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25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25"/>
              </a:spcBef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25"/>
              </a:spcBef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1017588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AR P丸ゴシック体M"/>
              </a:rPr>
              <a:t>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見学先：株式会社ダイキンサンライズ摂津</a:t>
            </a:r>
            <a:endParaRPr lang="en-US" altLang="ja-JP" sz="2000" b="1" dirty="0">
              <a:solidFill>
                <a:schemeClr val="accent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 P丸ゴシック体M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AR P丸ゴシック体M"/>
              </a:rPr>
              <a:t>                  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AR P丸ゴシック体M"/>
              </a:rPr>
              <a:t>　　　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摂津市東別府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4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丁目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9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番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 P丸ゴシック体M"/>
              </a:rPr>
              <a:t>9</a:t>
            </a:r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 P丸ゴシック体M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8428A23F-B389-489B-8AF1-BAD528B3AB5F}"/>
              </a:ext>
            </a:extLst>
          </p:cNvPr>
          <p:cNvSpPr txBox="1"/>
          <p:nvPr/>
        </p:nvSpPr>
        <p:spPr>
          <a:xfrm>
            <a:off x="983906" y="7522250"/>
            <a:ext cx="45293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下記の項目を記入してお申込みください。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右の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コードからもお申込みが出来ます。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C3710B65-6E11-6EC0-AE81-2CF5D10BBB23}"/>
              </a:ext>
            </a:extLst>
          </p:cNvPr>
          <p:cNvSpPr txBox="1"/>
          <p:nvPr/>
        </p:nvSpPr>
        <p:spPr>
          <a:xfrm>
            <a:off x="768043" y="6783601"/>
            <a:ext cx="2531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latin typeface="ＭＳ Ｐゴシック" panose="020B0600070205080204" pitchFamily="50" charset="-128"/>
              </a:rPr>
              <a:t>募集人数：３０名</a:t>
            </a:r>
            <a:endParaRPr lang="en-US" altLang="ja-JP" b="1" dirty="0">
              <a:latin typeface="ＭＳ Ｐゴシック" panose="020B0600070205080204" pitchFamily="50" charset="-128"/>
            </a:endParaRPr>
          </a:p>
        </p:txBody>
      </p:sp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51B8F799-7D93-03F9-D7C9-2C38B61DB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46" y="7230487"/>
            <a:ext cx="1037813" cy="10378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4876C1E-5DBB-D1EC-D4ED-6005D1EA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" y="1839505"/>
            <a:ext cx="6248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8">
            <a:extLst>
              <a:ext uri="{FF2B5EF4-FFF2-40B4-BE49-F238E27FC236}">
                <a16:creationId xmlns:a16="http://schemas.microsoft.com/office/drawing/2014/main" id="{CF0068FE-E931-EB3A-7423-9B36A513D03F}"/>
              </a:ext>
            </a:extLst>
          </p:cNvPr>
          <p:cNvSpPr txBox="1"/>
          <p:nvPr/>
        </p:nvSpPr>
        <p:spPr>
          <a:xfrm>
            <a:off x="2115119" y="3228543"/>
            <a:ext cx="1319844" cy="46086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0" rIns="0" bIns="0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阪急正雀駅</a:t>
            </a:r>
            <a:endParaRPr kumimoji="1"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徒歩約２５分</a:t>
            </a:r>
          </a:p>
        </p:txBody>
      </p:sp>
      <p:sp>
        <p:nvSpPr>
          <p:cNvPr id="7" name="テキスト ボックス 10">
            <a:extLst>
              <a:ext uri="{FF2B5EF4-FFF2-40B4-BE49-F238E27FC236}">
                <a16:creationId xmlns:a16="http://schemas.microsoft.com/office/drawing/2014/main" id="{5EE3C07F-3730-D19D-F913-A43627CB7C91}"/>
              </a:ext>
            </a:extLst>
          </p:cNvPr>
          <p:cNvSpPr txBox="1"/>
          <p:nvPr/>
        </p:nvSpPr>
        <p:spPr>
          <a:xfrm>
            <a:off x="763586" y="1782230"/>
            <a:ext cx="1494583" cy="84401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0" rIns="0" bIns="0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ＪＲ岸部駅</a:t>
            </a:r>
            <a:endParaRPr kumimoji="1"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>
              <a:lnSpc>
                <a:spcPts val="1100"/>
              </a:lnSpc>
            </a:pPr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タクシー</a:t>
            </a:r>
            <a:endParaRPr kumimoji="1"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>
              <a:lnSpc>
                <a:spcPts val="1100"/>
              </a:lnSpc>
            </a:pPr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南口より約１０分</a:t>
            </a:r>
            <a:endParaRPr kumimoji="1"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>
              <a:lnSpc>
                <a:spcPts val="1000"/>
              </a:lnSpc>
            </a:pPr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北口より約１５分</a:t>
            </a:r>
          </a:p>
        </p:txBody>
      </p:sp>
      <p:sp>
        <p:nvSpPr>
          <p:cNvPr id="8" name="テキスト ボックス 11">
            <a:extLst>
              <a:ext uri="{FF2B5EF4-FFF2-40B4-BE49-F238E27FC236}">
                <a16:creationId xmlns:a16="http://schemas.microsoft.com/office/drawing/2014/main" id="{86EE0EF2-F356-6B72-8289-2BD99374B257}"/>
              </a:ext>
            </a:extLst>
          </p:cNvPr>
          <p:cNvSpPr txBox="1"/>
          <p:nvPr/>
        </p:nvSpPr>
        <p:spPr>
          <a:xfrm>
            <a:off x="1661824" y="5632877"/>
            <a:ext cx="1250064" cy="46086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0" rIns="0" bIns="0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地下鉄井高野駅</a:t>
            </a:r>
            <a:endParaRPr kumimoji="1"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徒歩約１７分</a:t>
            </a:r>
          </a:p>
        </p:txBody>
      </p:sp>
      <p:sp>
        <p:nvSpPr>
          <p:cNvPr id="10" name="テキスト ボックス 12">
            <a:extLst>
              <a:ext uri="{FF2B5EF4-FFF2-40B4-BE49-F238E27FC236}">
                <a16:creationId xmlns:a16="http://schemas.microsoft.com/office/drawing/2014/main" id="{9686734C-CDCF-BFF2-ACBC-A55CE5C2EDC3}"/>
              </a:ext>
            </a:extLst>
          </p:cNvPr>
          <p:cNvSpPr txBox="1"/>
          <p:nvPr/>
        </p:nvSpPr>
        <p:spPr>
          <a:xfrm>
            <a:off x="5438693" y="4603805"/>
            <a:ext cx="1476746" cy="48356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0" rIns="0" bIns="0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モノレール南摂津駅</a:t>
            </a:r>
            <a:endParaRPr kumimoji="1"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ja-JP" altLang="en-US" sz="1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徒歩約１５分</a:t>
            </a:r>
            <a:endParaRPr kumimoji="1" lang="en-US" altLang="ja-JP" sz="1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3870577-2478-07C8-4AB4-F0097C213B8D}"/>
              </a:ext>
            </a:extLst>
          </p:cNvPr>
          <p:cNvSpPr txBox="1"/>
          <p:nvPr/>
        </p:nvSpPr>
        <p:spPr>
          <a:xfrm>
            <a:off x="379044" y="874491"/>
            <a:ext cx="695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/>
            <a:r>
              <a:rPr lang="en-US" altLang="ja-JP" b="1" dirty="0">
                <a:latin typeface="ＭＳ Ｐゴシック" panose="020B0600070205080204" pitchFamily="50" charset="-128"/>
              </a:rPr>
              <a:t>※</a:t>
            </a:r>
            <a:r>
              <a:rPr lang="ja-JP" altLang="en-US" b="1" dirty="0">
                <a:latin typeface="ＭＳ Ｐゴシック" panose="020B0600070205080204" pitchFamily="50" charset="-128"/>
              </a:rPr>
              <a:t>ダイキン工業（淀川製作所）には、間違って行かないように</a:t>
            </a:r>
            <a:endParaRPr lang="en-US" altLang="ja-JP" b="1" dirty="0">
              <a:latin typeface="ＭＳ Ｐゴシック" panose="020B0600070205080204" pitchFamily="50" charset="-128"/>
            </a:endParaRPr>
          </a:p>
          <a:p>
            <a:pPr marL="265113" indent="-265113"/>
            <a:r>
              <a:rPr lang="ja-JP" altLang="en-US" b="1" dirty="0">
                <a:latin typeface="ＭＳ Ｐゴシック" panose="020B0600070205080204" pitchFamily="50" charset="-128"/>
              </a:rPr>
              <a:t>　　ご注意下さい</a:t>
            </a:r>
            <a:r>
              <a:rPr lang="ja-JP" altLang="en-US" dirty="0">
                <a:latin typeface="ＭＳ Ｐゴシック" panose="020B0600070205080204" pitchFamily="50" charset="-128"/>
              </a:rPr>
              <a:t>。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A15E2DD4-5CBE-D3BD-8567-DAA280CC82BF}"/>
              </a:ext>
            </a:extLst>
          </p:cNvPr>
          <p:cNvSpPr/>
          <p:nvPr/>
        </p:nvSpPr>
        <p:spPr>
          <a:xfrm>
            <a:off x="4104167" y="3969435"/>
            <a:ext cx="1977657" cy="377242"/>
          </a:xfrm>
          <a:prstGeom prst="wedgeRectCallout">
            <a:avLst>
              <a:gd name="adj1" fmla="val -36517"/>
              <a:gd name="adj2" fmla="val 2508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ダイキンサンライズ摂津</a:t>
            </a:r>
          </a:p>
        </p:txBody>
      </p:sp>
    </p:spTree>
    <p:extLst>
      <p:ext uri="{BB962C8B-B14F-4D97-AF65-F5344CB8AC3E}">
        <p14:creationId xmlns:p14="http://schemas.microsoft.com/office/powerpoint/2010/main" val="434849110"/>
      </p:ext>
    </p:extLst>
  </p:cSld>
  <p:clrMapOvr>
    <a:masterClrMapping/>
  </p:clrMapOvr>
</p:sld>
</file>

<file path=ppt/theme/theme1.xml><?xml version="1.0" encoding="utf-8"?>
<a:theme xmlns:a="http://schemas.openxmlformats.org/drawingml/2006/main" name="37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AB9D3B3-C864-4D33-86DD-8BCA8018B673}" vid="{F68D0221-22D9-4066-842D-C62C8552058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FB9416918BC4486E27E114CA64DA8" ma:contentTypeVersion="4" ma:contentTypeDescription="Create a new document." ma:contentTypeScope="" ma:versionID="ea618bfd28b81286610f33e5b931dc10">
  <xsd:schema xmlns:xsd="http://www.w3.org/2001/XMLSchema" xmlns:xs="http://www.w3.org/2001/XMLSchema" xmlns:p="http://schemas.microsoft.com/office/2006/metadata/properties" xmlns:ns3="c9e1c3a1-7b19-4464-9f4c-05195b02de04" targetNamespace="http://schemas.microsoft.com/office/2006/metadata/properties" ma:root="true" ma:fieldsID="1ac1ce1704eb478efb9a08d8e5160bde" ns3:_="">
    <xsd:import namespace="c9e1c3a1-7b19-4464-9f4c-05195b02d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1c3a1-7b19-4464-9f4c-05195b02d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B87A4-374E-4206-8859-59B243D6DD3D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9e1c3a1-7b19-4464-9f4c-05195b02de04"/>
    <ds:schemaRef ds:uri="http://www.w3.org/XML/1998/namespace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5FB0E3-2DBB-4E83-B4FE-AEB0B47ACC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C9A489-B82E-46BD-85F4-ED2C1F4E7E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1c3a1-7b19-4464-9f4c-05195b02d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ユーザー設定</PresentationFormat>
  <Paragraphs>39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AR P丸ゴシック体M</vt:lpstr>
      <vt:lpstr>BIZ UDPゴシック</vt:lpstr>
      <vt:lpstr>ＤＦＧ極太丸ゴシック体</vt:lpstr>
      <vt:lpstr>HGPｺﾞｼｯｸM</vt:lpstr>
      <vt:lpstr>ＭＳ Ｐゴシック</vt:lpstr>
      <vt:lpstr>ＭＳ Ｐ明朝</vt:lpstr>
      <vt:lpstr>ＭＳ 明朝</vt:lpstr>
      <vt:lpstr>メイリオ</vt:lpstr>
      <vt:lpstr>Arial</vt:lpstr>
      <vt:lpstr>Calibri</vt:lpstr>
      <vt:lpstr>Calibri Light</vt:lpstr>
      <vt:lpstr>37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2013-07-04T12:03:22Z</dcterms:created>
  <dcterms:modified xsi:type="dcterms:W3CDTF">2024-10-09T02:11:02Z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0x010100789FB9416918BC4486E27E114CA64DA8</vt:lpwstr>
  </property>
</Properties>
</file>